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64" r:id="rId2"/>
  </p:sldMasterIdLst>
  <p:notesMasterIdLst>
    <p:notesMasterId r:id="rId53"/>
  </p:notesMasterIdLst>
  <p:sldIdLst>
    <p:sldId id="256" r:id="rId3"/>
    <p:sldId id="489" r:id="rId4"/>
    <p:sldId id="505" r:id="rId5"/>
    <p:sldId id="507" r:id="rId6"/>
    <p:sldId id="504" r:id="rId7"/>
    <p:sldId id="619" r:id="rId8"/>
    <p:sldId id="620" r:id="rId9"/>
    <p:sldId id="622" r:id="rId10"/>
    <p:sldId id="621" r:id="rId11"/>
    <p:sldId id="623" r:id="rId12"/>
    <p:sldId id="624" r:id="rId13"/>
    <p:sldId id="625" r:id="rId14"/>
    <p:sldId id="626" r:id="rId15"/>
    <p:sldId id="627" r:id="rId16"/>
    <p:sldId id="628" r:id="rId17"/>
    <p:sldId id="629" r:id="rId18"/>
    <p:sldId id="630" r:id="rId19"/>
    <p:sldId id="631" r:id="rId20"/>
    <p:sldId id="632" r:id="rId21"/>
    <p:sldId id="633" r:id="rId22"/>
    <p:sldId id="634" r:id="rId23"/>
    <p:sldId id="635" r:id="rId24"/>
    <p:sldId id="636" r:id="rId25"/>
    <p:sldId id="637" r:id="rId26"/>
    <p:sldId id="638" r:id="rId27"/>
    <p:sldId id="639" r:id="rId28"/>
    <p:sldId id="640" r:id="rId29"/>
    <p:sldId id="641" r:id="rId30"/>
    <p:sldId id="642" r:id="rId31"/>
    <p:sldId id="643" r:id="rId32"/>
    <p:sldId id="644" r:id="rId33"/>
    <p:sldId id="645" r:id="rId34"/>
    <p:sldId id="646" r:id="rId35"/>
    <p:sldId id="647" r:id="rId36"/>
    <p:sldId id="648" r:id="rId37"/>
    <p:sldId id="649" r:id="rId38"/>
    <p:sldId id="650" r:id="rId39"/>
    <p:sldId id="651" r:id="rId40"/>
    <p:sldId id="652" r:id="rId41"/>
    <p:sldId id="653" r:id="rId42"/>
    <p:sldId id="654" r:id="rId43"/>
    <p:sldId id="655" r:id="rId44"/>
    <p:sldId id="656" r:id="rId45"/>
    <p:sldId id="657" r:id="rId46"/>
    <p:sldId id="658" r:id="rId47"/>
    <p:sldId id="659" r:id="rId48"/>
    <p:sldId id="660" r:id="rId49"/>
    <p:sldId id="542" r:id="rId50"/>
    <p:sldId id="531" r:id="rId51"/>
    <p:sldId id="412" r:id="rId52"/>
  </p:sldIdLst>
  <p:sldSz cx="9144000" cy="5143500" type="screen16x9"/>
  <p:notesSz cx="6742113" cy="9875838"/>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4" userDrawn="1">
          <p15:clr>
            <a:srgbClr val="A4A3A4"/>
          </p15:clr>
        </p15:guide>
        <p15:guide id="2" pos="2925" userDrawn="1">
          <p15:clr>
            <a:srgbClr val="A4A3A4"/>
          </p15:clr>
        </p15:guide>
        <p15:guide id="3" orient="horz" pos="157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Zhonghua" initials="LZ" lastIdx="1" clrIdx="0">
    <p:extLst>
      <p:ext uri="{19B8F6BF-5375-455C-9EA6-DF929625EA0E}">
        <p15:presenceInfo xmlns:p15="http://schemas.microsoft.com/office/powerpoint/2012/main" userId="e47ce4d7b75ef3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4" autoAdjust="0"/>
    <p:restoredTop sz="94660"/>
  </p:normalViewPr>
  <p:slideViewPr>
    <p:cSldViewPr>
      <p:cViewPr varScale="1">
        <p:scale>
          <a:sx n="68" d="100"/>
          <a:sy n="68" d="100"/>
        </p:scale>
        <p:origin x="72" y="1152"/>
      </p:cViewPr>
      <p:guideLst>
        <p:guide orient="horz" pos="2164"/>
        <p:guide pos="2925"/>
        <p:guide orient="horz" pos="157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2"/>
            <a:ext cx="2921582" cy="493792"/>
          </a:xfrm>
          <a:prstGeom prst="rect">
            <a:avLst/>
          </a:prstGeom>
        </p:spPr>
        <p:txBody>
          <a:bodyPr vert="horz" lIns="94929" tIns="47464" rIns="94929" bIns="47464" rtlCol="0"/>
          <a:lstStyle>
            <a:lvl1pPr algn="l">
              <a:defRPr sz="1200"/>
            </a:lvl1pPr>
          </a:lstStyle>
          <a:p>
            <a:pPr>
              <a:defRPr/>
            </a:pPr>
            <a:endParaRPr lang="zh-CN" altLang="en-US"/>
          </a:p>
        </p:txBody>
      </p:sp>
      <p:sp>
        <p:nvSpPr>
          <p:cNvPr id="3" name="日期占位符 2"/>
          <p:cNvSpPr>
            <a:spLocks noGrp="1"/>
          </p:cNvSpPr>
          <p:nvPr>
            <p:ph type="dt" idx="1"/>
          </p:nvPr>
        </p:nvSpPr>
        <p:spPr>
          <a:xfrm>
            <a:off x="3818971" y="2"/>
            <a:ext cx="2921582" cy="493792"/>
          </a:xfrm>
          <a:prstGeom prst="rect">
            <a:avLst/>
          </a:prstGeom>
        </p:spPr>
        <p:txBody>
          <a:bodyPr vert="horz" lIns="94929" tIns="47464" rIns="94929" bIns="47464" rtlCol="0"/>
          <a:lstStyle>
            <a:lvl1pPr algn="r">
              <a:defRPr sz="1200"/>
            </a:lvl1pPr>
          </a:lstStyle>
          <a:p>
            <a:pPr>
              <a:defRPr/>
            </a:pPr>
            <a:fld id="{DF49745B-86D1-4364-8211-602611735F61}" type="datetimeFigureOut">
              <a:rPr lang="zh-CN" altLang="en-US"/>
              <a:t>2024/10/22</a:t>
            </a:fld>
            <a:endParaRPr lang="zh-CN" altLang="en-US"/>
          </a:p>
        </p:txBody>
      </p:sp>
      <p:sp>
        <p:nvSpPr>
          <p:cNvPr id="4" name="幻灯片图像占位符 3"/>
          <p:cNvSpPr>
            <a:spLocks noGrp="1" noRot="1" noChangeAspect="1"/>
          </p:cNvSpPr>
          <p:nvPr>
            <p:ph type="sldImg" idx="2"/>
          </p:nvPr>
        </p:nvSpPr>
        <p:spPr>
          <a:xfrm>
            <a:off x="80963" y="741363"/>
            <a:ext cx="6580187" cy="3702050"/>
          </a:xfrm>
          <a:prstGeom prst="rect">
            <a:avLst/>
          </a:prstGeom>
          <a:noFill/>
          <a:ln w="12700">
            <a:solidFill>
              <a:prstClr val="black"/>
            </a:solidFill>
          </a:ln>
        </p:spPr>
        <p:txBody>
          <a:bodyPr vert="horz" lIns="94929" tIns="47464" rIns="94929" bIns="47464" rtlCol="0" anchor="ctr"/>
          <a:lstStyle/>
          <a:p>
            <a:pPr lvl="0"/>
            <a:endParaRPr lang="zh-CN" altLang="en-US" noProof="0"/>
          </a:p>
        </p:txBody>
      </p:sp>
      <p:sp>
        <p:nvSpPr>
          <p:cNvPr id="5" name="备注占位符 4"/>
          <p:cNvSpPr>
            <a:spLocks noGrp="1"/>
          </p:cNvSpPr>
          <p:nvPr>
            <p:ph type="body" sz="quarter" idx="3"/>
          </p:nvPr>
        </p:nvSpPr>
        <p:spPr>
          <a:xfrm>
            <a:off x="674212" y="4691024"/>
            <a:ext cx="5393690" cy="4444127"/>
          </a:xfrm>
          <a:prstGeom prst="rect">
            <a:avLst/>
          </a:prstGeom>
        </p:spPr>
        <p:txBody>
          <a:bodyPr vert="horz" lIns="94929" tIns="47464" rIns="94929" bIns="47464"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380334"/>
            <a:ext cx="2921582" cy="493792"/>
          </a:xfrm>
          <a:prstGeom prst="rect">
            <a:avLst/>
          </a:prstGeom>
        </p:spPr>
        <p:txBody>
          <a:bodyPr vert="horz" lIns="94929" tIns="47464" rIns="94929" bIns="47464"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18971" y="9380334"/>
            <a:ext cx="2921582" cy="493792"/>
          </a:xfrm>
          <a:prstGeom prst="rect">
            <a:avLst/>
          </a:prstGeom>
        </p:spPr>
        <p:txBody>
          <a:bodyPr vert="horz" lIns="94929" tIns="47464" rIns="94929" bIns="47464" rtlCol="0" anchor="b"/>
          <a:lstStyle>
            <a:lvl1pPr algn="r">
              <a:defRPr sz="1200"/>
            </a:lvl1pPr>
          </a:lstStyle>
          <a:p>
            <a:pPr>
              <a:defRPr/>
            </a:pPr>
            <a:fld id="{047D2384-817E-4543-892F-F8BE09FB108D}" type="slidenum">
              <a:rPr lang="zh-CN" altLang="en-US"/>
              <a:t>‹#›</a:t>
            </a:fld>
            <a:endParaRPr lang="zh-CN" altLang="en-US"/>
          </a:p>
        </p:txBody>
      </p:sp>
    </p:spTree>
    <p:extLst>
      <p:ext uri="{BB962C8B-B14F-4D97-AF65-F5344CB8AC3E}">
        <p14:creationId xmlns:p14="http://schemas.microsoft.com/office/powerpoint/2010/main" val="29985627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4683919"/>
            <a:ext cx="2133600" cy="357188"/>
          </a:xfrm>
          <a:prstGeom prst="rect">
            <a:avLst/>
          </a:prstGeom>
          <a:ln/>
        </p:spPr>
        <p:txBody>
          <a:bodyPr/>
          <a:lstStyle>
            <a:lvl1pPr>
              <a:defRPr sz="1400"/>
            </a:lvl1pPr>
          </a:lstStyle>
          <a:p>
            <a:pPr algn="ctr" eaLnBrk="0" hangingPunct="0">
              <a:defRPr/>
            </a:pPr>
            <a:endParaRPr lang="en-US" altLang="zh-CN" b="1" dirty="0">
              <a:solidFill>
                <a:srgbClr val="000000"/>
              </a:solidFill>
              <a:latin typeface="Verdana" pitchFamily="34" charset="0"/>
            </a:endParaRPr>
          </a:p>
        </p:txBody>
      </p:sp>
      <p:sp>
        <p:nvSpPr>
          <p:cNvPr id="3" name="Rectangle 5"/>
          <p:cNvSpPr>
            <a:spLocks noGrp="1" noChangeArrowheads="1"/>
          </p:cNvSpPr>
          <p:nvPr>
            <p:ph type="ftr" sz="quarter" idx="11"/>
          </p:nvPr>
        </p:nvSpPr>
        <p:spPr>
          <a:xfrm>
            <a:off x="3124200" y="4683919"/>
            <a:ext cx="2895600" cy="357188"/>
          </a:xfrm>
          <a:prstGeom prst="rect">
            <a:avLst/>
          </a:prstGeom>
          <a:ln/>
        </p:spPr>
        <p:txBody>
          <a:bodyPr/>
          <a:lstStyle>
            <a:lvl1pPr>
              <a:defRPr sz="1600"/>
            </a:lvl1pPr>
          </a:lstStyle>
          <a:p>
            <a:pPr algn="ctr" eaLnBrk="0" hangingPunct="0">
              <a:defRPr/>
            </a:pPr>
            <a:endParaRPr lang="en-US" altLang="zh-CN" b="1" dirty="0">
              <a:solidFill>
                <a:srgbClr val="000000"/>
              </a:solidFill>
              <a:latin typeface="Verdana" pitchFamily="34" charset="0"/>
            </a:endParaRPr>
          </a:p>
        </p:txBody>
      </p:sp>
      <p:sp>
        <p:nvSpPr>
          <p:cNvPr id="4" name="Rectangle 6"/>
          <p:cNvSpPr>
            <a:spLocks noGrp="1" noChangeArrowheads="1"/>
          </p:cNvSpPr>
          <p:nvPr>
            <p:ph type="sldNum" sz="quarter" idx="12"/>
          </p:nvPr>
        </p:nvSpPr>
        <p:spPr>
          <a:xfrm>
            <a:off x="8324565" y="4683919"/>
            <a:ext cx="279883" cy="276997"/>
          </a:xfr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lvl1pPr>
              <a:defRPr lang="en-US" altLang="zh-CN" smtClean="0"/>
            </a:lvl1pPr>
          </a:lstStyle>
          <a:p>
            <a:pPr fontAlgn="auto" hangingPunct="0">
              <a:spcBef>
                <a:spcPts val="0"/>
              </a:spcBef>
              <a:spcAft>
                <a:spcPts val="0"/>
              </a:spcAft>
              <a:buFontTx/>
              <a:buNone/>
            </a:pPr>
            <a:fld id="{05073D58-D4B0-478A-9BC2-FFD39750F949}" type="slidenum">
              <a:rPr/>
              <a:pPr fontAlgn="auto" hangingPunct="0">
                <a:spcBef>
                  <a:spcPts val="0"/>
                </a:spcBef>
                <a:spcAft>
                  <a:spcPts val="0"/>
                </a:spcAft>
                <a:buFontTx/>
                <a:buNone/>
              </a:pPr>
              <a:t>‹#›</a:t>
            </a:fld>
            <a:endParaRPr lang="zh-CN" altLang="en-US" dirty="0"/>
          </a:p>
        </p:txBody>
      </p:sp>
    </p:spTree>
    <p:extLst>
      <p:ext uri="{BB962C8B-B14F-4D97-AF65-F5344CB8AC3E}">
        <p14:creationId xmlns:p14="http://schemas.microsoft.com/office/powerpoint/2010/main" val="3142861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pPr fontAlgn="auto" hangingPunct="0">
              <a:spcBef>
                <a:spcPts val="0"/>
              </a:spcBef>
              <a:spcAft>
                <a:spcPts val="0"/>
              </a:spcAft>
            </a:pPr>
            <a:fld id="{86CB4B4D-7CA3-9044-876B-883B54F8677D}" type="slidenum">
              <a:rPr lang="en-US" altLang="zh-CN" smtClean="0"/>
              <a:pPr fontAlgn="auto" hangingPunct="0">
                <a:spcBef>
                  <a:spcPts val="0"/>
                </a:spcBef>
                <a:spcAft>
                  <a:spcPts val="0"/>
                </a:spcAft>
              </a:pPr>
              <a:t>‹#›</a:t>
            </a:fld>
            <a:endParaRPr lang="zh-CN" altLang="en-US" dirty="0"/>
          </a:p>
        </p:txBody>
      </p:sp>
    </p:spTree>
    <p:extLst>
      <p:ext uri="{BB962C8B-B14F-4D97-AF65-F5344CB8AC3E}">
        <p14:creationId xmlns:p14="http://schemas.microsoft.com/office/powerpoint/2010/main" val="339498273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306072" y="4803998"/>
            <a:ext cx="514400" cy="273843"/>
          </a:xfrm>
          <a:prstGeom prst="rect">
            <a:avLst/>
          </a:prstGeom>
        </p:spPr>
        <p:txBody>
          <a:bodyPr/>
          <a:lstStyle>
            <a:lvl1pPr>
              <a:defRPr sz="1200">
                <a:latin typeface="Times New Roman" pitchFamily="18" charset="0"/>
                <a:cs typeface="Times New Roman" pitchFamily="18" charset="0"/>
              </a:defRPr>
            </a:lvl1pPr>
          </a:lstStyle>
          <a:p>
            <a:fld id="{1EB0708C-BAB9-4629-971A-74C368D96A58}" type="slidenum">
              <a:rPr lang="zh-CN" altLang="en-US" smtClean="0">
                <a:solidFill>
                  <a:prstClr val="black">
                    <a:tint val="75000"/>
                  </a:prstClr>
                </a:solidFill>
              </a: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325696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91B92-5D58-9710-EDB6-FFAEB7C303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46A889-2982-4850-1B9D-18D4BE405D9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91F9EB-4C03-2E77-114A-0ED7898B8CE7}"/>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23313729-4496-2E59-D26A-4A8BCEAB6CC3}"/>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83719AAA-D999-3A57-2F70-7A1663A59332}"/>
              </a:ext>
            </a:extLst>
          </p:cNvPr>
          <p:cNvSpPr>
            <a:spLocks noGrp="1"/>
          </p:cNvSpPr>
          <p:nvPr>
            <p:ph type="sldNum" sz="quarter" idx="12"/>
          </p:nvPr>
        </p:nvSpPr>
        <p:spPr/>
        <p:txBody>
          <a:bodyPr/>
          <a:lstStyle>
            <a:lvl1pPr>
              <a:defRPr/>
            </a:lvl1pPr>
          </a:lstStyle>
          <a:p>
            <a:fld id="{D2D75B5F-B1CF-4E91-A04E-D39648BDF170}" type="slidenum">
              <a:rPr lang="en-US" altLang="zh-CN"/>
              <a:pPr/>
              <a:t>‹#›</a:t>
            </a:fld>
            <a:endParaRPr lang="en-US" altLang="zh-CN"/>
          </a:p>
        </p:txBody>
      </p:sp>
    </p:spTree>
    <p:extLst>
      <p:ext uri="{BB962C8B-B14F-4D97-AF65-F5344CB8AC3E}">
        <p14:creationId xmlns:p14="http://schemas.microsoft.com/office/powerpoint/2010/main" val="32154020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gi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69055"/>
            <a:ext cx="8229600" cy="113109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r>
              <a:rPr dirty="0" err="1"/>
              <a:t>标题文本</a:t>
            </a:r>
            <a:endParaRPr dirty="0"/>
          </a:p>
        </p:txBody>
      </p:sp>
      <p:sp>
        <p:nvSpPr>
          <p:cNvPr id="3" name="Shape 3"/>
          <p:cNvSpPr>
            <a:spLocks noGrp="1"/>
          </p:cNvSpPr>
          <p:nvPr>
            <p:ph type="body" idx="1"/>
          </p:nvPr>
        </p:nvSpPr>
        <p:spPr>
          <a:xfrm>
            <a:off x="457200" y="1200151"/>
            <a:ext cx="8229600" cy="2246767"/>
          </a:xfrm>
          <a:prstGeom prst="rect">
            <a:avLst/>
          </a:prstGeom>
          <a:noFill/>
          <a:ln w="12700" cap="flat">
            <a:noFill/>
            <a:miter lim="400000"/>
          </a:ln>
          <a:effectLst/>
          <a:sp3d/>
          <a:extLst>
            <a:ext uri="{C572A759-6A51-4108-AA02-DFA0A04FC94B}">
              <ma14:wrappingTextBoxFlag xmlns="" xmlns:ma14="http://schemas.microsoft.com/office/mac/drawingml/2011/main" val="1"/>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lvl="0" indent="0" fontAlgn="auto" hangingPunct="0">
              <a:spcBef>
                <a:spcPts val="0"/>
              </a:spcBef>
              <a:buSzTx/>
              <a:buNone/>
            </a:pPr>
            <a:r>
              <a:t>正文级别 1</a:t>
            </a:r>
          </a:p>
          <a:p>
            <a:pPr marL="457200" lvl="1" fontAlgn="base">
              <a:spcBef>
                <a:spcPct val="0"/>
              </a:spcBef>
              <a:spcAft>
                <a:spcPct val="0"/>
              </a:spcAft>
              <a:buFont typeface="Arial" panose="020B0604020202020204" pitchFamily="34" charset="0"/>
            </a:pPr>
            <a:r>
              <a:t>正文级别 2</a:t>
            </a:r>
          </a:p>
          <a:p>
            <a:pPr marL="914400" lvl="2" fontAlgn="base">
              <a:spcBef>
                <a:spcPct val="0"/>
              </a:spcBef>
              <a:spcAft>
                <a:spcPct val="0"/>
              </a:spcAft>
              <a:buFont typeface="Arial" panose="020B0604020202020204" pitchFamily="34" charset="0"/>
            </a:pPr>
            <a:r>
              <a:t>正文级别 3</a:t>
            </a:r>
          </a:p>
          <a:p>
            <a:pPr marL="1371600" lvl="3" fontAlgn="base">
              <a:spcBef>
                <a:spcPct val="0"/>
              </a:spcBef>
              <a:spcAft>
                <a:spcPct val="0"/>
              </a:spcAft>
              <a:buFont typeface="Arial" panose="020B0604020202020204" pitchFamily="34" charset="0"/>
            </a:pPr>
            <a:r>
              <a:t>正文级别 4</a:t>
            </a:r>
          </a:p>
          <a:p>
            <a:pPr marL="1828800" lvl="4" fontAlgn="base">
              <a:spcBef>
                <a:spcPct val="0"/>
              </a:spcBef>
              <a:spcAft>
                <a:spcPct val="0"/>
              </a:spcAft>
              <a:buFont typeface="Arial" panose="020B0604020202020204" pitchFamily="34" charset="0"/>
            </a:pPr>
            <a:r>
              <a:t>正文级别 5</a:t>
            </a:r>
          </a:p>
        </p:txBody>
      </p:sp>
      <p:sp>
        <p:nvSpPr>
          <p:cNvPr id="4" name="Shape 4"/>
          <p:cNvSpPr>
            <a:spLocks noGrp="1"/>
          </p:cNvSpPr>
          <p:nvPr>
            <p:ph type="sldNum" sz="quarter" idx="2"/>
          </p:nvPr>
        </p:nvSpPr>
        <p:spPr>
          <a:xfrm>
            <a:off x="8384893" y="4683919"/>
            <a:ext cx="27988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lvl1pPr>
              <a:defRPr lang="en-US" altLang="zh-CN" sz="1200" b="1" smtClean="0">
                <a:solidFill>
                  <a:prstClr val="black">
                    <a:tint val="75000"/>
                  </a:prstClr>
                </a:solidFill>
                <a:latin typeface="Times New Roman" panose="02020603050405020304" pitchFamily="18" charset="0"/>
                <a:ea typeface="+mn-ea"/>
                <a:cs typeface="Times New Roman" panose="02020603050405020304" pitchFamily="18" charset="0"/>
                <a:sym typeface="Arial"/>
              </a:defRPr>
            </a:lvl1pPr>
          </a:lstStyle>
          <a:p>
            <a:pPr fontAlgn="auto" hangingPunct="0">
              <a:spcBef>
                <a:spcPts val="0"/>
              </a:spcBef>
              <a:spcAft>
                <a:spcPts val="0"/>
              </a:spcAft>
            </a:pPr>
            <a:fld id="{86CB4B4D-7CA3-9044-876B-883B54F8677D}" type="slidenum">
              <a:rPr lang="en-US" altLang="zh-CN" smtClean="0"/>
              <a:pPr fontAlgn="auto" hangingPunct="0">
                <a:spcBef>
                  <a:spcPts val="0"/>
                </a:spcBef>
                <a:spcAft>
                  <a:spcPts val="0"/>
                </a:spcAft>
              </a:pPr>
              <a:t>‹#›</a:t>
            </a:fld>
            <a:endParaRPr lang="zh-CN" altLang="en-US" dirty="0"/>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520" y="-40980"/>
            <a:ext cx="1152128" cy="805655"/>
          </a:xfrm>
          <a:prstGeom prst="rect">
            <a:avLst/>
          </a:prstGeom>
        </p:spPr>
      </p:pic>
      <p:sp>
        <p:nvSpPr>
          <p:cNvPr id="11" name="TextBox 10"/>
          <p:cNvSpPr txBox="1"/>
          <p:nvPr userDrawn="1"/>
        </p:nvSpPr>
        <p:spPr>
          <a:xfrm>
            <a:off x="8460432" y="4677984"/>
            <a:ext cx="50405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fontAlgn="auto" hangingPunct="0">
              <a:spcBef>
                <a:spcPts val="0"/>
              </a:spcBef>
              <a:spcAft>
                <a:spcPts val="0"/>
              </a:spcAft>
            </a:pPr>
            <a:r>
              <a:rPr lang="en-US" altLang="zh-CN" sz="1200" b="1">
                <a:solidFill>
                  <a:prstClr val="black">
                    <a:tint val="75000"/>
                  </a:prstClr>
                </a:solidFill>
                <a:latin typeface="Times New Roman" pitchFamily="18" charset="0"/>
                <a:cs typeface="Times New Roman" pitchFamily="18" charset="0"/>
                <a:sym typeface="Arial"/>
              </a:rPr>
              <a:t>/77</a:t>
            </a:r>
            <a:endParaRPr lang="zh-CN" altLang="en-US" sz="1200" b="1" dirty="0">
              <a:solidFill>
                <a:prstClr val="black">
                  <a:tint val="75000"/>
                </a:prstClr>
              </a:solidFill>
              <a:latin typeface="Times New Roman" pitchFamily="18" charset="0"/>
              <a:cs typeface="Times New Roman" pitchFamily="18" charset="0"/>
              <a:sym typeface="Arial"/>
            </a:endParaRPr>
          </a:p>
        </p:txBody>
      </p:sp>
    </p:spTree>
    <p:extLst>
      <p:ext uri="{BB962C8B-B14F-4D97-AF65-F5344CB8AC3E}">
        <p14:creationId xmlns:p14="http://schemas.microsoft.com/office/powerpoint/2010/main" val="1849011096"/>
      </p:ext>
    </p:extLst>
  </p:cSld>
  <p:clrMap bg1="lt1" tx1="dk1" bg2="lt2" tx2="dk2" accent1="accent1" accent2="accent2" accent3="accent3" accent4="accent4" accent5="accent5" accent6="accent6" hlink="hlink" folHlink="folHlink"/>
  <p:sldLayoutIdLst>
    <p:sldLayoutId id="2147483662" r:id="rId1"/>
    <p:sldLayoutId id="2147483663" r:id="rId2"/>
  </p:sldLayoutIdLst>
  <p:transition spd="med"/>
  <p:hf hdr="0" dt="0"/>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9pPr>
    </p:titleStyle>
    <p:bodyStyle>
      <a:lvl1pPr marL="342900" marR="0" indent="-342900" algn="l" defTabSz="914400" rtl="0" latinLnBrk="0">
        <a:lnSpc>
          <a:spcPct val="100000"/>
        </a:lnSpc>
        <a:spcBef>
          <a:spcPts val="700"/>
        </a:spcBef>
        <a:spcAft>
          <a:spcPts val="0"/>
        </a:spcAft>
        <a:buClrTx/>
        <a:buSzPct val="100000"/>
        <a:buFontTx/>
        <a:buChar char="»"/>
        <a:tabLst/>
        <a:defRPr sz="1200" b="1" i="0" u="none" strike="noStrike" kern="1200" cap="none" spc="0" baseline="0">
          <a:ln>
            <a:noFill/>
          </a:ln>
          <a:solidFill>
            <a:prstClr val="black">
              <a:tint val="75000"/>
            </a:prstClr>
          </a:solidFill>
          <a:uFillTx/>
          <a:latin typeface="+mn-ea"/>
          <a:ea typeface="+mn-ea"/>
          <a:cs typeface="+mn-cs"/>
          <a:sym typeface="Arial"/>
        </a:defRPr>
      </a:lvl1pPr>
      <a:lvl2pPr marL="783771" marR="0" indent="-326571" algn="l" defTabSz="914400" rtl="0" latinLnBrk="0">
        <a:lnSpc>
          <a:spcPct val="100000"/>
        </a:lnSpc>
        <a:spcBef>
          <a:spcPts val="700"/>
        </a:spcBef>
        <a:spcAft>
          <a:spcPts val="0"/>
        </a:spcAft>
        <a:buClrTx/>
        <a:buSzPct val="100000"/>
        <a:buFontTx/>
        <a:buChar char="–"/>
        <a:tabLst/>
        <a:defRPr sz="3200" b="0" i="0" u="none" strike="noStrike" kern="1200" cap="none" spc="0" baseline="0">
          <a:ln>
            <a:noFill/>
          </a:ln>
          <a:solidFill>
            <a:schemeClr val="tx1"/>
          </a:solidFill>
          <a:uFillTx/>
          <a:latin typeface="Arial" panose="020B0604020202020204" pitchFamily="34" charset="0"/>
          <a:ea typeface="宋体" panose="02010600030101010101" pitchFamily="2" charset="-122"/>
          <a:cs typeface="+mn-cs"/>
          <a:sym typeface="Arial"/>
        </a:defRPr>
      </a:lvl2pPr>
      <a:lvl3pPr marL="1219200" marR="0" indent="-304800" algn="l" defTabSz="914400" rtl="0" latinLnBrk="0">
        <a:lnSpc>
          <a:spcPct val="100000"/>
        </a:lnSpc>
        <a:spcBef>
          <a:spcPts val="700"/>
        </a:spcBef>
        <a:spcAft>
          <a:spcPts val="0"/>
        </a:spcAft>
        <a:buClrTx/>
        <a:buSzPct val="100000"/>
        <a:buFontTx/>
        <a:buChar char="•"/>
        <a:tabLst/>
        <a:defRPr sz="3200" b="0" i="0" u="none" strike="noStrike" kern="1200" cap="none" spc="0" baseline="0">
          <a:ln>
            <a:noFill/>
          </a:ln>
          <a:solidFill>
            <a:schemeClr val="tx1"/>
          </a:solidFill>
          <a:uFillTx/>
          <a:latin typeface="Arial" panose="020B0604020202020204" pitchFamily="34" charset="0"/>
          <a:ea typeface="宋体" panose="02010600030101010101" pitchFamily="2" charset="-122"/>
          <a:cs typeface="+mn-cs"/>
          <a:sym typeface="Arial"/>
        </a:defRPr>
      </a:lvl3pPr>
      <a:lvl4pPr marL="1737360" marR="0" indent="-365760" algn="l" defTabSz="914400" rtl="0" latinLnBrk="0">
        <a:lnSpc>
          <a:spcPct val="100000"/>
        </a:lnSpc>
        <a:spcBef>
          <a:spcPts val="700"/>
        </a:spcBef>
        <a:spcAft>
          <a:spcPts val="0"/>
        </a:spcAft>
        <a:buClrTx/>
        <a:buSzPct val="100000"/>
        <a:buFontTx/>
        <a:buChar char="–"/>
        <a:tabLst/>
        <a:defRPr sz="3200" b="0" i="0" u="none" strike="noStrike" kern="1200" cap="none" spc="0" baseline="0">
          <a:ln>
            <a:noFill/>
          </a:ln>
          <a:solidFill>
            <a:schemeClr val="tx1"/>
          </a:solidFill>
          <a:uFillTx/>
          <a:latin typeface="Arial" panose="020B0604020202020204" pitchFamily="34" charset="0"/>
          <a:ea typeface="宋体" panose="02010600030101010101" pitchFamily="2" charset="-122"/>
          <a:cs typeface="+mn-cs"/>
          <a:sym typeface="Arial"/>
        </a:defRPr>
      </a:lvl4pPr>
      <a:lvl5pPr marL="2235200" marR="0" indent="-406400" algn="l" defTabSz="914400" rtl="0" latinLnBrk="0">
        <a:lnSpc>
          <a:spcPct val="100000"/>
        </a:lnSpc>
        <a:spcBef>
          <a:spcPts val="700"/>
        </a:spcBef>
        <a:spcAft>
          <a:spcPts val="0"/>
        </a:spcAft>
        <a:buClrTx/>
        <a:buSzPct val="100000"/>
        <a:buFontTx/>
        <a:buChar char="»"/>
        <a:tabLst/>
        <a:defRPr sz="3200" b="0" i="0" u="none" strike="noStrike" kern="1200" cap="none" spc="0" baseline="0">
          <a:ln>
            <a:noFill/>
          </a:ln>
          <a:solidFill>
            <a:schemeClr val="tx1"/>
          </a:solidFill>
          <a:uFillTx/>
          <a:latin typeface="Arial" panose="020B0604020202020204" pitchFamily="34" charset="0"/>
          <a:ea typeface="宋体" panose="02010600030101010101" pitchFamily="2" charset="-122"/>
          <a:cs typeface="+mn-cs"/>
          <a:sym typeface="Arial"/>
        </a:defRPr>
      </a:lvl5pPr>
      <a:lvl6pPr marL="26924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j-lt"/>
          <a:ea typeface="+mj-ea"/>
          <a:cs typeface="+mj-cs"/>
          <a:sym typeface="Arial"/>
        </a:defRPr>
      </a:lvl6pPr>
      <a:lvl7pPr marL="31496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j-lt"/>
          <a:ea typeface="+mj-ea"/>
          <a:cs typeface="+mj-cs"/>
          <a:sym typeface="Arial"/>
        </a:defRPr>
      </a:lvl7pPr>
      <a:lvl8pPr marL="36068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j-lt"/>
          <a:ea typeface="+mj-ea"/>
          <a:cs typeface="+mj-cs"/>
          <a:sym typeface="Arial"/>
        </a:defRPr>
      </a:lvl8pPr>
      <a:lvl9pPr marL="4064000" marR="0" indent="-406400" algn="l" defTabSz="914400" rtl="0" latinLnBrk="0">
        <a:lnSpc>
          <a:spcPct val="100000"/>
        </a:lnSpc>
        <a:spcBef>
          <a:spcPts val="700"/>
        </a:spcBef>
        <a:spcAft>
          <a:spcPts val="0"/>
        </a:spcAft>
        <a:buClrTx/>
        <a:buSzPct val="100000"/>
        <a:buFontTx/>
        <a:buChar char="•"/>
        <a:tabLst/>
        <a:defRPr sz="3200" b="0" i="0" u="none" strike="noStrike" cap="none" spc="0" baseline="0">
          <a:ln>
            <a:noFill/>
          </a:ln>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hangingPunct="0"/>
            <a:endParaRPr lang="zh-CN" altLang="en-US" b="1">
              <a:solidFill>
                <a:prstClr val="black">
                  <a:tint val="75000"/>
                </a:prstClr>
              </a:solidFill>
              <a:latin typeface="Verdana" pitchFamily="34" charset="0"/>
            </a:endParaRPr>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hangingPunct="0"/>
            <a:endParaRPr lang="zh-CN" altLang="en-US" b="1">
              <a:solidFill>
                <a:prstClr val="black">
                  <a:tint val="75000"/>
                </a:prstClr>
              </a:solidFill>
              <a:latin typeface="Verdana" pitchFamily="34" charset="0"/>
            </a:endParaRPr>
          </a:p>
        </p:txBody>
      </p:sp>
      <p:sp>
        <p:nvSpPr>
          <p:cNvPr id="11" name="TextBox 10"/>
          <p:cNvSpPr txBox="1"/>
          <p:nvPr userDrawn="1"/>
        </p:nvSpPr>
        <p:spPr>
          <a:xfrm>
            <a:off x="8532440" y="4802594"/>
            <a:ext cx="50405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fontAlgn="auto" hangingPunct="0">
              <a:spcBef>
                <a:spcPts val="0"/>
              </a:spcBef>
              <a:spcAft>
                <a:spcPts val="0"/>
              </a:spcAft>
            </a:pPr>
            <a:r>
              <a:rPr lang="en-US" altLang="zh-CN" sz="1200" b="1" dirty="0">
                <a:solidFill>
                  <a:prstClr val="black">
                    <a:tint val="75000"/>
                  </a:prstClr>
                </a:solidFill>
                <a:latin typeface="Times New Roman" pitchFamily="18" charset="0"/>
                <a:cs typeface="Times New Roman" pitchFamily="18" charset="0"/>
                <a:sym typeface="Arial"/>
              </a:rPr>
              <a:t>/50</a:t>
            </a:r>
            <a:endParaRPr lang="zh-CN" altLang="en-US" sz="1200" b="1" dirty="0">
              <a:solidFill>
                <a:prstClr val="black">
                  <a:tint val="75000"/>
                </a:prstClr>
              </a:solidFill>
              <a:latin typeface="Times New Roman" pitchFamily="18" charset="0"/>
              <a:cs typeface="Times New Roman" pitchFamily="18" charset="0"/>
              <a:sym typeface="Arial"/>
            </a:endParaRPr>
          </a:p>
        </p:txBody>
      </p:sp>
      <p:pic>
        <p:nvPicPr>
          <p:cNvPr id="12" name="图片 11">
            <a:extLst>
              <a:ext uri="{FF2B5EF4-FFF2-40B4-BE49-F238E27FC236}">
                <a16:creationId xmlns:a16="http://schemas.microsoft.com/office/drawing/2014/main" id="{38BBE71A-99C4-5062-1C4D-20EA0B0A02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520" y="-40980"/>
            <a:ext cx="1152128" cy="805655"/>
          </a:xfrm>
          <a:prstGeom prst="rect">
            <a:avLst/>
          </a:prstGeom>
        </p:spPr>
      </p:pic>
    </p:spTree>
    <p:extLst>
      <p:ext uri="{BB962C8B-B14F-4D97-AF65-F5344CB8AC3E}">
        <p14:creationId xmlns:p14="http://schemas.microsoft.com/office/powerpoint/2010/main" val="970288111"/>
      </p:ext>
    </p:extLst>
  </p:cSld>
  <p:clrMap bg1="lt1" tx1="dk1" bg2="lt2" tx2="dk2" accent1="accent1" accent2="accent2" accent3="accent3" accent4="accent4" accent5="accent5" accent6="accent6" hlink="hlink" folHlink="folHlink"/>
  <p:sldLayoutIdLst>
    <p:sldLayoutId id="2147483665" r:id="rId1"/>
    <p:sldLayoutId id="2147483666" r:id="rId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5.wmf"/></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827585" y="2653420"/>
            <a:ext cx="7989590" cy="57269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9pPr>
          </a:lstStyle>
          <a:p>
            <a:pPr fontAlgn="auto"/>
            <a:r>
              <a:rPr lang="zh-CN" altLang="en-US" b="1" kern="0" dirty="0">
                <a:solidFill>
                  <a:srgbClr val="0070C0"/>
                </a:solidFill>
                <a:latin typeface="宋体" pitchFamily="2" charset="-122"/>
                <a:ea typeface="宋体" pitchFamily="2" charset="-122"/>
              </a:rPr>
              <a:t>实验五：基于</a:t>
            </a:r>
            <a:r>
              <a:rPr lang="en-US" altLang="zh-CN" b="1" kern="0" dirty="0" err="1">
                <a:solidFill>
                  <a:srgbClr val="0070C0"/>
                </a:solidFill>
                <a:latin typeface="宋体" pitchFamily="2" charset="-122"/>
                <a:ea typeface="宋体" pitchFamily="2" charset="-122"/>
              </a:rPr>
              <a:t>Matlab</a:t>
            </a:r>
            <a:r>
              <a:rPr lang="zh-CN" altLang="en-US" b="1" kern="0" dirty="0">
                <a:solidFill>
                  <a:srgbClr val="0070C0"/>
                </a:solidFill>
                <a:latin typeface="宋体" pitchFamily="2" charset="-122"/>
                <a:ea typeface="宋体" pitchFamily="2" charset="-122"/>
              </a:rPr>
              <a:t>的控制系统频率特性验证</a:t>
            </a:r>
          </a:p>
        </p:txBody>
      </p:sp>
      <p:sp>
        <p:nvSpPr>
          <p:cNvPr id="7" name="Shape 20"/>
          <p:cNvSpPr txBox="1">
            <a:spLocks/>
          </p:cNvSpPr>
          <p:nvPr/>
        </p:nvSpPr>
        <p:spPr>
          <a:xfrm>
            <a:off x="609600" y="1037518"/>
            <a:ext cx="8229600" cy="110847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fontScale="97500"/>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9pPr>
          </a:lstStyle>
          <a:p>
            <a:pPr defTabSz="713231">
              <a:defRPr sz="2807" b="1"/>
            </a:pPr>
            <a:r>
              <a:rPr lang="zh-CN" altLang="en-US" sz="3600" dirty="0">
                <a:latin typeface="黑体" panose="02010609060101010101" pitchFamily="49" charset="-122"/>
                <a:ea typeface="黑体" panose="02010609060101010101" pitchFamily="49" charset="-122"/>
                <a:cs typeface="Times New Roman" panose="02020603050405020304" pitchFamily="18" charset="0"/>
                <a:sym typeface="宋体"/>
              </a:rPr>
              <a:t>自动控制实验</a:t>
            </a:r>
            <a:endParaRPr lang="en-US" sz="3600" b="1" dirty="0">
              <a:latin typeface="Times New Roman" panose="02020603050405020304" pitchFamily="18" charset="0"/>
              <a:cs typeface="Times New Roman" panose="02020603050405020304" pitchFamily="18" charset="0"/>
            </a:endParaRPr>
          </a:p>
        </p:txBody>
      </p:sp>
      <p:sp>
        <p:nvSpPr>
          <p:cNvPr id="2" name="灯片编号占位符 1">
            <a:extLst>
              <a:ext uri="{FF2B5EF4-FFF2-40B4-BE49-F238E27FC236}">
                <a16:creationId xmlns:a16="http://schemas.microsoft.com/office/drawing/2014/main" id="{75435EFB-2B46-49E3-9136-501E87501B66}"/>
              </a:ext>
            </a:extLst>
          </p:cNvPr>
          <p:cNvSpPr>
            <a:spLocks noGrp="1"/>
          </p:cNvSpPr>
          <p:nvPr>
            <p:ph type="sldNum" sz="quarter" idx="12"/>
          </p:nvPr>
        </p:nvSpPr>
        <p:spPr/>
        <p:txBody>
          <a:bodyPr/>
          <a:lstStyle/>
          <a:p>
            <a:pPr fontAlgn="auto" hangingPunct="0">
              <a:spcBef>
                <a:spcPts val="0"/>
              </a:spcBef>
              <a:spcAft>
                <a:spcPts val="0"/>
              </a:spcAft>
              <a:buFontTx/>
              <a:buNone/>
            </a:pPr>
            <a:fld id="{05073D58-D4B0-478A-9BC2-FFD39750F949}" type="slidenum">
              <a:rPr lang="en-US" altLang="zh-CN" smtClean="0"/>
              <a:pPr fontAlgn="auto" hangingPunct="0">
                <a:spcBef>
                  <a:spcPts val="0"/>
                </a:spcBef>
                <a:spcAft>
                  <a:spcPts val="0"/>
                </a:spcAft>
                <a:buFontTx/>
                <a:buNone/>
              </a:pPr>
              <a:t>1</a:t>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10</a:t>
            </a:fld>
            <a:endParaRPr lang="en-US" altLang="zh-CN"/>
          </a:p>
        </p:txBody>
      </p:sp>
      <p:sp>
        <p:nvSpPr>
          <p:cNvPr id="4" name="Rectangle 2">
            <a:extLst>
              <a:ext uri="{FF2B5EF4-FFF2-40B4-BE49-F238E27FC236}">
                <a16:creationId xmlns:a16="http://schemas.microsoft.com/office/drawing/2014/main" id="{7641A6B2-886D-A227-2B7B-D15A4F247C9A}"/>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ltLang="zh-CN" sz="4000" b="1" dirty="0">
                <a:solidFill>
                  <a:srgbClr val="3333CC"/>
                </a:solidFill>
                <a:latin typeface="微软雅黑" panose="020B0503020204020204" pitchFamily="34" charset="-122"/>
                <a:ea typeface="微软雅黑" panose="020B0503020204020204" pitchFamily="34" charset="-122"/>
              </a:rPr>
              <a:t>2</a:t>
            </a:r>
            <a:r>
              <a:rPr lang="zh-CN" altLang="en-US" sz="4000" b="1" dirty="0">
                <a:solidFill>
                  <a:srgbClr val="3333CC"/>
                </a:solidFill>
                <a:latin typeface="微软雅黑" panose="020B0503020204020204" pitchFamily="34" charset="-122"/>
                <a:ea typeface="微软雅黑" panose="020B0503020204020204" pitchFamily="34" charset="-122"/>
              </a:rPr>
              <a:t>、由实验频率特性确定最小相位传递函数</a:t>
            </a:r>
          </a:p>
        </p:txBody>
      </p:sp>
      <p:sp>
        <p:nvSpPr>
          <p:cNvPr id="9" name="文本框 8">
            <a:extLst>
              <a:ext uri="{FF2B5EF4-FFF2-40B4-BE49-F238E27FC236}">
                <a16:creationId xmlns:a16="http://schemas.microsoft.com/office/drawing/2014/main" id="{FD43C8DE-2B4B-2DC3-310D-A31856CB6539}"/>
              </a:ext>
            </a:extLst>
          </p:cNvPr>
          <p:cNvSpPr txBox="1"/>
          <p:nvPr/>
        </p:nvSpPr>
        <p:spPr>
          <a:xfrm>
            <a:off x="622585" y="1324178"/>
            <a:ext cx="8053871" cy="830997"/>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400" dirty="0">
                <a:effectLst/>
                <a:latin typeface="Arial" panose="020B0604020202020204" pitchFamily="34" charset="0"/>
                <a:ea typeface="宋体" panose="02010600030101010101" pitchFamily="2" charset="-122"/>
                <a:cs typeface="Arial" panose="020B0604020202020204" pitchFamily="34" charset="0"/>
              </a:rPr>
              <a:t>根据实验测试数据绘制系统开环频率特性，然后确定系统开环传递函数，步骤如下：</a:t>
            </a:r>
            <a:endParaRPr lang="zh-CN" altLang="en-US" sz="2400" dirty="0"/>
          </a:p>
        </p:txBody>
      </p:sp>
      <p:pic>
        <p:nvPicPr>
          <p:cNvPr id="3" name="图片 2">
            <a:extLst>
              <a:ext uri="{FF2B5EF4-FFF2-40B4-BE49-F238E27FC236}">
                <a16:creationId xmlns:a16="http://schemas.microsoft.com/office/drawing/2014/main" id="{636E30FA-A403-BEDD-F741-6AF7DBD1357E}"/>
              </a:ext>
            </a:extLst>
          </p:cNvPr>
          <p:cNvPicPr>
            <a:picLocks noChangeAspect="1"/>
          </p:cNvPicPr>
          <p:nvPr/>
        </p:nvPicPr>
        <p:blipFill>
          <a:blip r:embed="rId2"/>
          <a:stretch>
            <a:fillRect/>
          </a:stretch>
        </p:blipFill>
        <p:spPr>
          <a:xfrm>
            <a:off x="1073569" y="2309176"/>
            <a:ext cx="7265495" cy="2585193"/>
          </a:xfrm>
          <a:prstGeom prst="rect">
            <a:avLst/>
          </a:prstGeom>
        </p:spPr>
      </p:pic>
    </p:spTree>
    <p:extLst>
      <p:ext uri="{BB962C8B-B14F-4D97-AF65-F5344CB8AC3E}">
        <p14:creationId xmlns:p14="http://schemas.microsoft.com/office/powerpoint/2010/main" val="3867289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11</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8532440" cy="523220"/>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比例环节的频率特性测试验证。</a:t>
            </a:r>
            <a:endParaRPr lang="zh-CN" altLang="en-US" sz="2800" b="1" dirty="0"/>
          </a:p>
        </p:txBody>
      </p:sp>
      <p:pic>
        <p:nvPicPr>
          <p:cNvPr id="4" name="图片 3">
            <a:extLst>
              <a:ext uri="{FF2B5EF4-FFF2-40B4-BE49-F238E27FC236}">
                <a16:creationId xmlns:a16="http://schemas.microsoft.com/office/drawing/2014/main" id="{A826632D-C6DF-BDCE-7607-B89CCBFF0263}"/>
              </a:ext>
            </a:extLst>
          </p:cNvPr>
          <p:cNvPicPr>
            <a:picLocks noChangeAspect="1"/>
          </p:cNvPicPr>
          <p:nvPr/>
        </p:nvPicPr>
        <p:blipFill>
          <a:blip r:embed="rId2"/>
          <a:stretch>
            <a:fillRect/>
          </a:stretch>
        </p:blipFill>
        <p:spPr>
          <a:xfrm>
            <a:off x="1453023" y="2287259"/>
            <a:ext cx="6237954" cy="2648994"/>
          </a:xfrm>
          <a:prstGeom prst="rect">
            <a:avLst/>
          </a:prstGeom>
        </p:spPr>
      </p:pic>
      <p:sp>
        <p:nvSpPr>
          <p:cNvPr id="6" name="Rectangle 2">
            <a:extLst>
              <a:ext uri="{FF2B5EF4-FFF2-40B4-BE49-F238E27FC236}">
                <a16:creationId xmlns:a16="http://schemas.microsoft.com/office/drawing/2014/main" id="{228AD660-BF8E-F4BF-6F6C-CAD412DE4CB7}"/>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4901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12</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944216"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比例环节的频率特性测试验证。</a:t>
            </a:r>
            <a:endParaRPr lang="zh-CN" altLang="en-US" sz="2800" b="1" dirty="0"/>
          </a:p>
        </p:txBody>
      </p:sp>
      <p:pic>
        <p:nvPicPr>
          <p:cNvPr id="6" name="图片 5">
            <a:extLst>
              <a:ext uri="{FF2B5EF4-FFF2-40B4-BE49-F238E27FC236}">
                <a16:creationId xmlns:a16="http://schemas.microsoft.com/office/drawing/2014/main" id="{4AB6D704-2464-9377-4657-9AD4C4F76901}"/>
              </a:ext>
            </a:extLst>
          </p:cNvPr>
          <p:cNvPicPr>
            <a:picLocks noChangeAspect="1"/>
          </p:cNvPicPr>
          <p:nvPr/>
        </p:nvPicPr>
        <p:blipFill>
          <a:blip r:embed="rId2"/>
          <a:stretch>
            <a:fillRect/>
          </a:stretch>
        </p:blipFill>
        <p:spPr>
          <a:xfrm>
            <a:off x="2340545" y="1106874"/>
            <a:ext cx="6479927" cy="3790401"/>
          </a:xfrm>
          <a:prstGeom prst="rect">
            <a:avLst/>
          </a:prstGeom>
        </p:spPr>
      </p:pic>
      <p:sp>
        <p:nvSpPr>
          <p:cNvPr id="7" name="Rectangle 2">
            <a:extLst>
              <a:ext uri="{FF2B5EF4-FFF2-40B4-BE49-F238E27FC236}">
                <a16:creationId xmlns:a16="http://schemas.microsoft.com/office/drawing/2014/main" id="{271E57F6-F532-E8E4-95F5-DECB1547F1D3}"/>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136423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13</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944216"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比例环节的频率特性测试验证。</a:t>
            </a:r>
            <a:endParaRPr lang="zh-CN" altLang="en-US" sz="2800" b="1" dirty="0"/>
          </a:p>
        </p:txBody>
      </p:sp>
      <p:sp>
        <p:nvSpPr>
          <p:cNvPr id="4" name="Rectangle 2">
            <a:extLst>
              <a:ext uri="{FF2B5EF4-FFF2-40B4-BE49-F238E27FC236}">
                <a16:creationId xmlns:a16="http://schemas.microsoft.com/office/drawing/2014/main" id="{2A04C37D-37BC-5688-58F3-ACCAECFFA388}"/>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pic>
        <p:nvPicPr>
          <p:cNvPr id="2052" name="Picture 4">
            <a:extLst>
              <a:ext uri="{FF2B5EF4-FFF2-40B4-BE49-F238E27FC236}">
                <a16:creationId xmlns:a16="http://schemas.microsoft.com/office/drawing/2014/main" id="{09F174D7-AA35-8C2A-6F8F-C145C71F14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1491630"/>
            <a:ext cx="6477372" cy="2709792"/>
          </a:xfrm>
          <a:prstGeom prst="rect">
            <a:avLst/>
          </a:prstGeom>
          <a:noFill/>
          <a:ln w="254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57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14</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944216"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比例环节的频率特性测试验证。</a:t>
            </a:r>
            <a:endParaRPr lang="zh-CN" altLang="en-US" sz="2800" b="1" dirty="0"/>
          </a:p>
        </p:txBody>
      </p:sp>
      <p:pic>
        <p:nvPicPr>
          <p:cNvPr id="4" name="图片 3">
            <a:extLst>
              <a:ext uri="{FF2B5EF4-FFF2-40B4-BE49-F238E27FC236}">
                <a16:creationId xmlns:a16="http://schemas.microsoft.com/office/drawing/2014/main" id="{9E14D273-3CBD-2DD1-4A3E-AFFA74541CAB}"/>
              </a:ext>
            </a:extLst>
          </p:cNvPr>
          <p:cNvPicPr>
            <a:picLocks noChangeAspect="1"/>
          </p:cNvPicPr>
          <p:nvPr/>
        </p:nvPicPr>
        <p:blipFill>
          <a:blip r:embed="rId2"/>
          <a:stretch>
            <a:fillRect/>
          </a:stretch>
        </p:blipFill>
        <p:spPr>
          <a:xfrm>
            <a:off x="2178594" y="1509134"/>
            <a:ext cx="6494514" cy="2791403"/>
          </a:xfrm>
          <a:prstGeom prst="rect">
            <a:avLst/>
          </a:prstGeom>
        </p:spPr>
      </p:pic>
      <p:sp>
        <p:nvSpPr>
          <p:cNvPr id="7" name="Rectangle 2">
            <a:extLst>
              <a:ext uri="{FF2B5EF4-FFF2-40B4-BE49-F238E27FC236}">
                <a16:creationId xmlns:a16="http://schemas.microsoft.com/office/drawing/2014/main" id="{FD5F94D4-23AA-366D-0296-908C64D425BF}"/>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111428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15</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944216"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比例环节的频率特性测试验证。</a:t>
            </a:r>
            <a:endParaRPr lang="zh-CN" altLang="en-US" sz="2800" b="1" dirty="0"/>
          </a:p>
        </p:txBody>
      </p:sp>
      <p:pic>
        <p:nvPicPr>
          <p:cNvPr id="6" name="图片 5">
            <a:extLst>
              <a:ext uri="{FF2B5EF4-FFF2-40B4-BE49-F238E27FC236}">
                <a16:creationId xmlns:a16="http://schemas.microsoft.com/office/drawing/2014/main" id="{7CB6DA3C-783A-77E5-9909-ACC12DEFFF4D}"/>
              </a:ext>
            </a:extLst>
          </p:cNvPr>
          <p:cNvPicPr>
            <a:picLocks noChangeAspect="1"/>
          </p:cNvPicPr>
          <p:nvPr/>
        </p:nvPicPr>
        <p:blipFill>
          <a:blip r:embed="rId2"/>
          <a:stretch>
            <a:fillRect/>
          </a:stretch>
        </p:blipFill>
        <p:spPr>
          <a:xfrm>
            <a:off x="2195736" y="1563152"/>
            <a:ext cx="6779817" cy="2769383"/>
          </a:xfrm>
          <a:prstGeom prst="rect">
            <a:avLst/>
          </a:prstGeom>
        </p:spPr>
      </p:pic>
      <p:sp>
        <p:nvSpPr>
          <p:cNvPr id="7" name="Rectangle 2">
            <a:extLst>
              <a:ext uri="{FF2B5EF4-FFF2-40B4-BE49-F238E27FC236}">
                <a16:creationId xmlns:a16="http://schemas.microsoft.com/office/drawing/2014/main" id="{C2352B16-B977-B052-323A-AC7F80E6EE30}"/>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521504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16</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惯性环节的频率特性测试验证。</a:t>
            </a:r>
            <a:endParaRPr lang="zh-CN" altLang="en-US" sz="2800" b="1" dirty="0"/>
          </a:p>
        </p:txBody>
      </p:sp>
      <p:pic>
        <p:nvPicPr>
          <p:cNvPr id="6" name="图片 5">
            <a:extLst>
              <a:ext uri="{FF2B5EF4-FFF2-40B4-BE49-F238E27FC236}">
                <a16:creationId xmlns:a16="http://schemas.microsoft.com/office/drawing/2014/main" id="{A2C87D9D-4F60-23C8-9715-30B0B2EDFD8A}"/>
              </a:ext>
            </a:extLst>
          </p:cNvPr>
          <p:cNvPicPr>
            <a:picLocks noChangeAspect="1"/>
          </p:cNvPicPr>
          <p:nvPr/>
        </p:nvPicPr>
        <p:blipFill>
          <a:blip r:embed="rId2"/>
          <a:stretch>
            <a:fillRect/>
          </a:stretch>
        </p:blipFill>
        <p:spPr>
          <a:xfrm>
            <a:off x="2214485" y="1419622"/>
            <a:ext cx="6605987" cy="3292304"/>
          </a:xfrm>
          <a:prstGeom prst="rect">
            <a:avLst/>
          </a:prstGeom>
        </p:spPr>
      </p:pic>
      <p:sp>
        <p:nvSpPr>
          <p:cNvPr id="7" name="Rectangle 2">
            <a:extLst>
              <a:ext uri="{FF2B5EF4-FFF2-40B4-BE49-F238E27FC236}">
                <a16:creationId xmlns:a16="http://schemas.microsoft.com/office/drawing/2014/main" id="{B2B762F7-05C2-4B28-A2BA-96216EB8B5D3}"/>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328295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17</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惯性环节的频率特性测试验证。</a:t>
            </a:r>
            <a:endParaRPr lang="zh-CN" altLang="en-US" sz="2800" b="1" dirty="0"/>
          </a:p>
        </p:txBody>
      </p:sp>
      <p:pic>
        <p:nvPicPr>
          <p:cNvPr id="4" name="图片 3">
            <a:extLst>
              <a:ext uri="{FF2B5EF4-FFF2-40B4-BE49-F238E27FC236}">
                <a16:creationId xmlns:a16="http://schemas.microsoft.com/office/drawing/2014/main" id="{0554737C-033A-F7D8-4ACA-B28EA1F32B98}"/>
              </a:ext>
            </a:extLst>
          </p:cNvPr>
          <p:cNvPicPr>
            <a:picLocks noChangeAspect="1"/>
          </p:cNvPicPr>
          <p:nvPr/>
        </p:nvPicPr>
        <p:blipFill>
          <a:blip r:embed="rId2"/>
          <a:stretch>
            <a:fillRect/>
          </a:stretch>
        </p:blipFill>
        <p:spPr>
          <a:xfrm>
            <a:off x="2460776" y="1435657"/>
            <a:ext cx="6239188" cy="3152317"/>
          </a:xfrm>
          <a:prstGeom prst="rect">
            <a:avLst/>
          </a:prstGeom>
        </p:spPr>
      </p:pic>
      <p:sp>
        <p:nvSpPr>
          <p:cNvPr id="7" name="Rectangle 2">
            <a:extLst>
              <a:ext uri="{FF2B5EF4-FFF2-40B4-BE49-F238E27FC236}">
                <a16:creationId xmlns:a16="http://schemas.microsoft.com/office/drawing/2014/main" id="{C2B6B030-1B52-DFEA-AD46-5B12D4E6C75F}"/>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876555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18</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惯性环节的频率特性测试验证。</a:t>
            </a:r>
            <a:endParaRPr lang="zh-CN" altLang="en-US" sz="2800" b="1" dirty="0"/>
          </a:p>
        </p:txBody>
      </p:sp>
      <p:pic>
        <p:nvPicPr>
          <p:cNvPr id="6" name="图片 5">
            <a:extLst>
              <a:ext uri="{FF2B5EF4-FFF2-40B4-BE49-F238E27FC236}">
                <a16:creationId xmlns:a16="http://schemas.microsoft.com/office/drawing/2014/main" id="{61A5602A-EB91-075D-7CEA-C3C81F8D9520}"/>
              </a:ext>
            </a:extLst>
          </p:cNvPr>
          <p:cNvPicPr>
            <a:picLocks noChangeAspect="1"/>
          </p:cNvPicPr>
          <p:nvPr/>
        </p:nvPicPr>
        <p:blipFill>
          <a:blip r:embed="rId2"/>
          <a:stretch>
            <a:fillRect/>
          </a:stretch>
        </p:blipFill>
        <p:spPr>
          <a:xfrm>
            <a:off x="2274646" y="1641819"/>
            <a:ext cx="6574879" cy="2944828"/>
          </a:xfrm>
          <a:prstGeom prst="rect">
            <a:avLst/>
          </a:prstGeom>
        </p:spPr>
      </p:pic>
      <p:sp>
        <p:nvSpPr>
          <p:cNvPr id="7" name="Rectangle 2">
            <a:extLst>
              <a:ext uri="{FF2B5EF4-FFF2-40B4-BE49-F238E27FC236}">
                <a16:creationId xmlns:a16="http://schemas.microsoft.com/office/drawing/2014/main" id="{4AAF1060-D928-9438-0CBA-415EA39E8D1B}"/>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1750519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19</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惯性环节的频率特性测试验证。</a:t>
            </a:r>
            <a:endParaRPr lang="zh-CN" altLang="en-US" sz="2800" b="1" dirty="0"/>
          </a:p>
        </p:txBody>
      </p:sp>
      <p:sp>
        <p:nvSpPr>
          <p:cNvPr id="4" name="Rectangle 2">
            <a:extLst>
              <a:ext uri="{FF2B5EF4-FFF2-40B4-BE49-F238E27FC236}">
                <a16:creationId xmlns:a16="http://schemas.microsoft.com/office/drawing/2014/main" id="{C37E711B-E8F8-FE0B-0408-F86442B5F76D}"/>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pic>
        <p:nvPicPr>
          <p:cNvPr id="5122" name="Picture 2">
            <a:extLst>
              <a:ext uri="{FF2B5EF4-FFF2-40B4-BE49-F238E27FC236}">
                <a16:creationId xmlns:a16="http://schemas.microsoft.com/office/drawing/2014/main" id="{B4FBD070-8AC2-7731-424B-4BE3713417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5884" y="1509391"/>
            <a:ext cx="6152852" cy="3010229"/>
          </a:xfrm>
          <a:prstGeom prst="rect">
            <a:avLst/>
          </a:prstGeom>
          <a:solidFill>
            <a:schemeClr val="bg1"/>
          </a:solidFill>
          <a:ln w="25400">
            <a:solidFill>
              <a:srgbClr val="FF0000"/>
            </a:solidFill>
          </a:ln>
        </p:spPr>
      </p:pic>
    </p:spTree>
    <p:extLst>
      <p:ext uri="{BB962C8B-B14F-4D97-AF65-F5344CB8AC3E}">
        <p14:creationId xmlns:p14="http://schemas.microsoft.com/office/powerpoint/2010/main" val="862775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2</a:t>
            </a:fld>
            <a:endParaRPr lang="en-US" altLang="zh-CN" dirty="0"/>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539552" y="996513"/>
            <a:ext cx="5289748"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1. </a:t>
            </a:r>
            <a:r>
              <a:rPr lang="zh-CN" altLang="en-US" sz="2800" dirty="0">
                <a:latin typeface="微软雅黑" panose="020B0503020204020204" pitchFamily="34" charset="-122"/>
                <a:ea typeface="微软雅黑" panose="020B0503020204020204" pitchFamily="34" charset="-122"/>
              </a:rPr>
              <a:t>实验目的</a:t>
            </a:r>
          </a:p>
        </p:txBody>
      </p:sp>
      <p:sp>
        <p:nvSpPr>
          <p:cNvPr id="12291" name="Rectangle 3">
            <a:extLst>
              <a:ext uri="{FF2B5EF4-FFF2-40B4-BE49-F238E27FC236}">
                <a16:creationId xmlns:a16="http://schemas.microsoft.com/office/drawing/2014/main" id="{9F3CE619-8624-8EC5-7EEE-2948BCA07941}"/>
              </a:ext>
            </a:extLst>
          </p:cNvPr>
          <p:cNvSpPr>
            <a:spLocks noGrp="1" noChangeArrowheads="1"/>
          </p:cNvSpPr>
          <p:nvPr>
            <p:ph type="body" idx="4294967295"/>
          </p:nvPr>
        </p:nvSpPr>
        <p:spPr>
          <a:xfrm>
            <a:off x="611560" y="1711717"/>
            <a:ext cx="7992888" cy="3022366"/>
          </a:xfrm>
        </p:spPr>
        <p:txBody>
          <a:bodyPr wrap="square">
            <a:spAutoFit/>
          </a:bodyPr>
          <a:lstStyle/>
          <a:p>
            <a:pPr>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rPr>
              <a:t>加深了解模拟典型环节频率特性的物理概念。</a:t>
            </a:r>
          </a:p>
          <a:p>
            <a:pPr>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rPr>
              <a:t>掌握模拟典型环节频率特性的测试验证方法。</a:t>
            </a:r>
          </a:p>
          <a:p>
            <a:pPr>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rPr>
              <a:t>掌握二阶控制系统频率特性的测试验证方法。</a:t>
            </a:r>
          </a:p>
          <a:p>
            <a:pPr>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rPr>
              <a:t>学会根据频率特性建立系统的传递函数。</a:t>
            </a:r>
          </a:p>
          <a:p>
            <a:pPr>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rPr>
              <a:t>了解实际频率特性与理想特性的不同，并确定近似条件。</a:t>
            </a:r>
          </a:p>
        </p:txBody>
      </p:sp>
      <p:sp>
        <p:nvSpPr>
          <p:cNvPr id="4" name="Rectangle 2">
            <a:extLst>
              <a:ext uri="{FF2B5EF4-FFF2-40B4-BE49-F238E27FC236}">
                <a16:creationId xmlns:a16="http://schemas.microsoft.com/office/drawing/2014/main" id="{7641A6B2-886D-A227-2B7B-D15A4F247C9A}"/>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144190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20</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惯性环节的频率特性测试验证。</a:t>
            </a:r>
            <a:endParaRPr lang="zh-CN" altLang="en-US" sz="2800" b="1" dirty="0"/>
          </a:p>
        </p:txBody>
      </p:sp>
      <p:pic>
        <p:nvPicPr>
          <p:cNvPr id="6" name="图片 5">
            <a:extLst>
              <a:ext uri="{FF2B5EF4-FFF2-40B4-BE49-F238E27FC236}">
                <a16:creationId xmlns:a16="http://schemas.microsoft.com/office/drawing/2014/main" id="{04790667-43D4-404D-E3D1-28B65939411D}"/>
              </a:ext>
            </a:extLst>
          </p:cNvPr>
          <p:cNvPicPr>
            <a:picLocks noChangeAspect="1"/>
          </p:cNvPicPr>
          <p:nvPr/>
        </p:nvPicPr>
        <p:blipFill>
          <a:blip r:embed="rId2"/>
          <a:stretch>
            <a:fillRect/>
          </a:stretch>
        </p:blipFill>
        <p:spPr>
          <a:xfrm>
            <a:off x="2420473" y="1405392"/>
            <a:ext cx="6196488" cy="2991408"/>
          </a:xfrm>
          <a:prstGeom prst="rect">
            <a:avLst/>
          </a:prstGeom>
        </p:spPr>
      </p:pic>
      <p:sp>
        <p:nvSpPr>
          <p:cNvPr id="7" name="Rectangle 2">
            <a:extLst>
              <a:ext uri="{FF2B5EF4-FFF2-40B4-BE49-F238E27FC236}">
                <a16:creationId xmlns:a16="http://schemas.microsoft.com/office/drawing/2014/main" id="{6EAE859A-3784-CF53-E292-7A6258992886}"/>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4136850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21</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积分环节的频率特性测试验证。</a:t>
            </a:r>
            <a:endParaRPr lang="zh-CN" altLang="en-US" sz="2800" b="1" dirty="0"/>
          </a:p>
        </p:txBody>
      </p:sp>
      <p:pic>
        <p:nvPicPr>
          <p:cNvPr id="4" name="图片 3">
            <a:extLst>
              <a:ext uri="{FF2B5EF4-FFF2-40B4-BE49-F238E27FC236}">
                <a16:creationId xmlns:a16="http://schemas.microsoft.com/office/drawing/2014/main" id="{A0830134-7D37-64D8-527F-DB4645F61F48}"/>
              </a:ext>
            </a:extLst>
          </p:cNvPr>
          <p:cNvPicPr>
            <a:picLocks noChangeAspect="1"/>
          </p:cNvPicPr>
          <p:nvPr/>
        </p:nvPicPr>
        <p:blipFill>
          <a:blip r:embed="rId2"/>
          <a:stretch>
            <a:fillRect/>
          </a:stretch>
        </p:blipFill>
        <p:spPr>
          <a:xfrm>
            <a:off x="2624436" y="1445466"/>
            <a:ext cx="5985924" cy="3070500"/>
          </a:xfrm>
          <a:prstGeom prst="rect">
            <a:avLst/>
          </a:prstGeom>
        </p:spPr>
      </p:pic>
      <p:sp>
        <p:nvSpPr>
          <p:cNvPr id="7" name="Rectangle 2">
            <a:extLst>
              <a:ext uri="{FF2B5EF4-FFF2-40B4-BE49-F238E27FC236}">
                <a16:creationId xmlns:a16="http://schemas.microsoft.com/office/drawing/2014/main" id="{35CB264C-ABEB-672F-06CE-C78E92C4F047}"/>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514428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22</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积分环节的频率特性测试验证。</a:t>
            </a:r>
            <a:endParaRPr lang="zh-CN" altLang="en-US" sz="2800" b="1" dirty="0"/>
          </a:p>
        </p:txBody>
      </p:sp>
      <p:pic>
        <p:nvPicPr>
          <p:cNvPr id="6" name="图片 5">
            <a:extLst>
              <a:ext uri="{FF2B5EF4-FFF2-40B4-BE49-F238E27FC236}">
                <a16:creationId xmlns:a16="http://schemas.microsoft.com/office/drawing/2014/main" id="{F3BCEAF7-B636-95E4-B8C1-297FDF3C0D9C}"/>
              </a:ext>
            </a:extLst>
          </p:cNvPr>
          <p:cNvPicPr>
            <a:picLocks noChangeAspect="1"/>
          </p:cNvPicPr>
          <p:nvPr/>
        </p:nvPicPr>
        <p:blipFill>
          <a:blip r:embed="rId2"/>
          <a:stretch>
            <a:fillRect/>
          </a:stretch>
        </p:blipFill>
        <p:spPr>
          <a:xfrm>
            <a:off x="2486799" y="1445182"/>
            <a:ext cx="6395996" cy="3214800"/>
          </a:xfrm>
          <a:prstGeom prst="rect">
            <a:avLst/>
          </a:prstGeom>
        </p:spPr>
      </p:pic>
      <p:sp>
        <p:nvSpPr>
          <p:cNvPr id="7" name="Rectangle 2">
            <a:extLst>
              <a:ext uri="{FF2B5EF4-FFF2-40B4-BE49-F238E27FC236}">
                <a16:creationId xmlns:a16="http://schemas.microsoft.com/office/drawing/2014/main" id="{8FECF347-84C3-477B-8919-CDAA6D83F047}"/>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3610730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23</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积分环节的频率特性测试验证。</a:t>
            </a:r>
            <a:endParaRPr lang="zh-CN" altLang="en-US" sz="2800" b="1" dirty="0"/>
          </a:p>
        </p:txBody>
      </p:sp>
      <p:sp>
        <p:nvSpPr>
          <p:cNvPr id="4" name="Rectangle 2">
            <a:extLst>
              <a:ext uri="{FF2B5EF4-FFF2-40B4-BE49-F238E27FC236}">
                <a16:creationId xmlns:a16="http://schemas.microsoft.com/office/drawing/2014/main" id="{57D2B432-9E9D-43F2-65B5-039B79D4558D}"/>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pic>
        <p:nvPicPr>
          <p:cNvPr id="6146" name="Picture 2">
            <a:extLst>
              <a:ext uri="{FF2B5EF4-FFF2-40B4-BE49-F238E27FC236}">
                <a16:creationId xmlns:a16="http://schemas.microsoft.com/office/drawing/2014/main" id="{C6B8651A-F9A1-CAE9-CEBA-8D622C0379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0523" y="1563638"/>
            <a:ext cx="6365528" cy="2789875"/>
          </a:xfrm>
          <a:prstGeom prst="rect">
            <a:avLst/>
          </a:prstGeom>
          <a:noFill/>
          <a:ln w="254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167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24</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积分环节的频率特性测试验证。</a:t>
            </a:r>
            <a:endParaRPr lang="zh-CN" altLang="en-US" sz="2800" b="1" dirty="0"/>
          </a:p>
        </p:txBody>
      </p:sp>
      <p:pic>
        <p:nvPicPr>
          <p:cNvPr id="6" name="图片 5">
            <a:extLst>
              <a:ext uri="{FF2B5EF4-FFF2-40B4-BE49-F238E27FC236}">
                <a16:creationId xmlns:a16="http://schemas.microsoft.com/office/drawing/2014/main" id="{EF32F8D2-8420-80F8-9B53-FF97E10A7AAF}"/>
              </a:ext>
            </a:extLst>
          </p:cNvPr>
          <p:cNvPicPr>
            <a:picLocks noChangeAspect="1"/>
          </p:cNvPicPr>
          <p:nvPr/>
        </p:nvPicPr>
        <p:blipFill>
          <a:blip r:embed="rId2"/>
          <a:stretch>
            <a:fillRect/>
          </a:stretch>
        </p:blipFill>
        <p:spPr>
          <a:xfrm>
            <a:off x="2364634" y="1439542"/>
            <a:ext cx="6167806" cy="2890833"/>
          </a:xfrm>
          <a:prstGeom prst="rect">
            <a:avLst/>
          </a:prstGeom>
        </p:spPr>
      </p:pic>
      <p:sp>
        <p:nvSpPr>
          <p:cNvPr id="7" name="Rectangle 2">
            <a:extLst>
              <a:ext uri="{FF2B5EF4-FFF2-40B4-BE49-F238E27FC236}">
                <a16:creationId xmlns:a16="http://schemas.microsoft.com/office/drawing/2014/main" id="{35420C4B-EB1F-396C-48C4-3785B7398842}"/>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794510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25</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比例微分环节的频率特性测试验证。</a:t>
            </a:r>
            <a:endParaRPr lang="zh-CN" altLang="en-US" sz="2800" b="1" dirty="0"/>
          </a:p>
        </p:txBody>
      </p:sp>
      <p:pic>
        <p:nvPicPr>
          <p:cNvPr id="6" name="图片 5">
            <a:extLst>
              <a:ext uri="{FF2B5EF4-FFF2-40B4-BE49-F238E27FC236}">
                <a16:creationId xmlns:a16="http://schemas.microsoft.com/office/drawing/2014/main" id="{F3FDAC16-63EB-B6CF-FDD6-7AA26FCD1821}"/>
              </a:ext>
            </a:extLst>
          </p:cNvPr>
          <p:cNvPicPr>
            <a:picLocks noChangeAspect="1"/>
          </p:cNvPicPr>
          <p:nvPr/>
        </p:nvPicPr>
        <p:blipFill>
          <a:blip r:embed="rId2"/>
          <a:stretch>
            <a:fillRect/>
          </a:stretch>
        </p:blipFill>
        <p:spPr>
          <a:xfrm>
            <a:off x="2447830" y="1359861"/>
            <a:ext cx="6084610" cy="3284426"/>
          </a:xfrm>
          <a:prstGeom prst="rect">
            <a:avLst/>
          </a:prstGeom>
        </p:spPr>
      </p:pic>
      <p:sp>
        <p:nvSpPr>
          <p:cNvPr id="7" name="Rectangle 2">
            <a:extLst>
              <a:ext uri="{FF2B5EF4-FFF2-40B4-BE49-F238E27FC236}">
                <a16:creationId xmlns:a16="http://schemas.microsoft.com/office/drawing/2014/main" id="{B881266B-EE56-8FFF-BCDE-C58EB4D96716}"/>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176720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26</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比例微分环节的频率特性测试验证。</a:t>
            </a:r>
            <a:endParaRPr lang="zh-CN" altLang="en-US" sz="2800" b="1" dirty="0"/>
          </a:p>
        </p:txBody>
      </p:sp>
      <p:pic>
        <p:nvPicPr>
          <p:cNvPr id="4" name="图片 3">
            <a:extLst>
              <a:ext uri="{FF2B5EF4-FFF2-40B4-BE49-F238E27FC236}">
                <a16:creationId xmlns:a16="http://schemas.microsoft.com/office/drawing/2014/main" id="{786FB98F-5A73-5B93-9DF6-0CB541376472}"/>
              </a:ext>
            </a:extLst>
          </p:cNvPr>
          <p:cNvPicPr>
            <a:picLocks noChangeAspect="1"/>
          </p:cNvPicPr>
          <p:nvPr/>
        </p:nvPicPr>
        <p:blipFill>
          <a:blip r:embed="rId2"/>
          <a:stretch>
            <a:fillRect/>
          </a:stretch>
        </p:blipFill>
        <p:spPr>
          <a:xfrm>
            <a:off x="2362250" y="1568207"/>
            <a:ext cx="6670002" cy="2732330"/>
          </a:xfrm>
          <a:prstGeom prst="rect">
            <a:avLst/>
          </a:prstGeom>
        </p:spPr>
      </p:pic>
      <p:sp>
        <p:nvSpPr>
          <p:cNvPr id="7" name="Rectangle 2">
            <a:extLst>
              <a:ext uri="{FF2B5EF4-FFF2-40B4-BE49-F238E27FC236}">
                <a16:creationId xmlns:a16="http://schemas.microsoft.com/office/drawing/2014/main" id="{F92C2C5A-4E90-EDEA-5E02-9602AD2B7100}"/>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275332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27</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比例微分环节的频率特性测试验证。</a:t>
            </a:r>
            <a:endParaRPr lang="zh-CN" altLang="en-US" sz="2800" b="1" dirty="0"/>
          </a:p>
        </p:txBody>
      </p:sp>
      <p:sp>
        <p:nvSpPr>
          <p:cNvPr id="4" name="Rectangle 2">
            <a:extLst>
              <a:ext uri="{FF2B5EF4-FFF2-40B4-BE49-F238E27FC236}">
                <a16:creationId xmlns:a16="http://schemas.microsoft.com/office/drawing/2014/main" id="{07AE7DF9-F9CB-F655-1EFC-0023F45DADA1}"/>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pic>
        <p:nvPicPr>
          <p:cNvPr id="7170" name="Picture 2">
            <a:extLst>
              <a:ext uri="{FF2B5EF4-FFF2-40B4-BE49-F238E27FC236}">
                <a16:creationId xmlns:a16="http://schemas.microsoft.com/office/drawing/2014/main" id="{85115395-0E7A-9CA2-1C03-1418A97162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5432" y="1677056"/>
            <a:ext cx="6084168" cy="2823434"/>
          </a:xfrm>
          <a:prstGeom prst="rect">
            <a:avLst/>
          </a:prstGeom>
          <a:noFill/>
          <a:ln w="254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984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28</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比例微分环节的频率特性测试验证。</a:t>
            </a:r>
            <a:endParaRPr lang="zh-CN" altLang="en-US" sz="2800" b="1" dirty="0"/>
          </a:p>
        </p:txBody>
      </p:sp>
      <p:pic>
        <p:nvPicPr>
          <p:cNvPr id="6" name="图片 5">
            <a:extLst>
              <a:ext uri="{FF2B5EF4-FFF2-40B4-BE49-F238E27FC236}">
                <a16:creationId xmlns:a16="http://schemas.microsoft.com/office/drawing/2014/main" id="{2C40F114-82D1-05B5-31AB-4AA240B205E1}"/>
              </a:ext>
            </a:extLst>
          </p:cNvPr>
          <p:cNvPicPr>
            <a:picLocks noChangeAspect="1"/>
          </p:cNvPicPr>
          <p:nvPr/>
        </p:nvPicPr>
        <p:blipFill>
          <a:blip r:embed="rId2"/>
          <a:stretch>
            <a:fillRect/>
          </a:stretch>
        </p:blipFill>
        <p:spPr>
          <a:xfrm>
            <a:off x="2442258" y="1491630"/>
            <a:ext cx="6230850" cy="3099283"/>
          </a:xfrm>
          <a:prstGeom prst="rect">
            <a:avLst/>
          </a:prstGeom>
        </p:spPr>
      </p:pic>
      <p:sp>
        <p:nvSpPr>
          <p:cNvPr id="7" name="Rectangle 2">
            <a:extLst>
              <a:ext uri="{FF2B5EF4-FFF2-40B4-BE49-F238E27FC236}">
                <a16:creationId xmlns:a16="http://schemas.microsoft.com/office/drawing/2014/main" id="{8ECA4DBB-9FE9-6049-9522-9628B41E632C}"/>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919224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29</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4" name="图片 3">
            <a:extLst>
              <a:ext uri="{FF2B5EF4-FFF2-40B4-BE49-F238E27FC236}">
                <a16:creationId xmlns:a16="http://schemas.microsoft.com/office/drawing/2014/main" id="{BD9330DF-7B1F-C792-7D0F-8D472B800DA3}"/>
              </a:ext>
            </a:extLst>
          </p:cNvPr>
          <p:cNvPicPr>
            <a:picLocks noChangeAspect="1"/>
          </p:cNvPicPr>
          <p:nvPr/>
        </p:nvPicPr>
        <p:blipFill>
          <a:blip r:embed="rId2"/>
          <a:stretch>
            <a:fillRect/>
          </a:stretch>
        </p:blipFill>
        <p:spPr>
          <a:xfrm>
            <a:off x="2483768" y="1642690"/>
            <a:ext cx="6467475" cy="2771775"/>
          </a:xfrm>
          <a:prstGeom prst="rect">
            <a:avLst/>
          </a:prstGeom>
        </p:spPr>
      </p:pic>
      <p:sp>
        <p:nvSpPr>
          <p:cNvPr id="7" name="Rectangle 2">
            <a:extLst>
              <a:ext uri="{FF2B5EF4-FFF2-40B4-BE49-F238E27FC236}">
                <a16:creationId xmlns:a16="http://schemas.microsoft.com/office/drawing/2014/main" id="{342A37E1-E4F6-71E3-3E88-9D83661E732D}"/>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423308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3</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539552" y="1138436"/>
            <a:ext cx="5289748"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实验任务</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要求</a:t>
            </a:r>
          </a:p>
        </p:txBody>
      </p:sp>
      <p:sp>
        <p:nvSpPr>
          <p:cNvPr id="12291" name="Rectangle 3">
            <a:extLst>
              <a:ext uri="{FF2B5EF4-FFF2-40B4-BE49-F238E27FC236}">
                <a16:creationId xmlns:a16="http://schemas.microsoft.com/office/drawing/2014/main" id="{9F3CE619-8624-8EC5-7EEE-2948BCA07941}"/>
              </a:ext>
            </a:extLst>
          </p:cNvPr>
          <p:cNvSpPr>
            <a:spLocks noGrp="1" noChangeArrowheads="1"/>
          </p:cNvSpPr>
          <p:nvPr>
            <p:ph type="body" idx="4294967295"/>
          </p:nvPr>
        </p:nvSpPr>
        <p:spPr>
          <a:xfrm>
            <a:off x="596443" y="1993476"/>
            <a:ext cx="7992888" cy="2591479"/>
          </a:xfrm>
        </p:spPr>
        <p:txBody>
          <a:bodyPr wrap="square">
            <a:spAutoFit/>
          </a:bodyPr>
          <a:lstStyle/>
          <a:p>
            <a:pPr>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rPr>
              <a:t>比例环节的频率特性测试验证。</a:t>
            </a:r>
          </a:p>
          <a:p>
            <a:pPr>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rPr>
              <a:t>惯性环节的频率特性测试验证。</a:t>
            </a:r>
          </a:p>
          <a:p>
            <a:pPr>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rPr>
              <a:t>积分环节的频率特性测试验证。</a:t>
            </a:r>
          </a:p>
          <a:p>
            <a:pPr>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rPr>
              <a:t>比例微分环节的频率特性测试验证。</a:t>
            </a:r>
          </a:p>
          <a:p>
            <a:pPr>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rPr>
              <a:t>二阶系统的频率特性测试验证。</a:t>
            </a:r>
          </a:p>
        </p:txBody>
      </p:sp>
      <p:sp>
        <p:nvSpPr>
          <p:cNvPr id="2" name="Rectangle 2">
            <a:extLst>
              <a:ext uri="{FF2B5EF4-FFF2-40B4-BE49-F238E27FC236}">
                <a16:creationId xmlns:a16="http://schemas.microsoft.com/office/drawing/2014/main" id="{C543EB10-2C4B-16E2-5B61-D5034B26B651}"/>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4114291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30</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6" name="图片 5">
            <a:extLst>
              <a:ext uri="{FF2B5EF4-FFF2-40B4-BE49-F238E27FC236}">
                <a16:creationId xmlns:a16="http://schemas.microsoft.com/office/drawing/2014/main" id="{6AFFD46A-DBEB-22DB-2A8F-2FB015DE98F0}"/>
              </a:ext>
            </a:extLst>
          </p:cNvPr>
          <p:cNvPicPr>
            <a:picLocks noChangeAspect="1"/>
          </p:cNvPicPr>
          <p:nvPr/>
        </p:nvPicPr>
        <p:blipFill>
          <a:blip r:embed="rId2"/>
          <a:stretch>
            <a:fillRect/>
          </a:stretch>
        </p:blipFill>
        <p:spPr>
          <a:xfrm>
            <a:off x="2267333" y="1280932"/>
            <a:ext cx="6547954" cy="3519668"/>
          </a:xfrm>
          <a:prstGeom prst="rect">
            <a:avLst/>
          </a:prstGeom>
        </p:spPr>
      </p:pic>
      <p:sp>
        <p:nvSpPr>
          <p:cNvPr id="7" name="Rectangle 2">
            <a:extLst>
              <a:ext uri="{FF2B5EF4-FFF2-40B4-BE49-F238E27FC236}">
                <a16:creationId xmlns:a16="http://schemas.microsoft.com/office/drawing/2014/main" id="{43BE7272-1940-1B94-DEA1-E96B1FED280D}"/>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4147251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31</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4" name="图片 3">
            <a:extLst>
              <a:ext uri="{FF2B5EF4-FFF2-40B4-BE49-F238E27FC236}">
                <a16:creationId xmlns:a16="http://schemas.microsoft.com/office/drawing/2014/main" id="{75868E71-E15F-61A4-94AF-BF5A91607F97}"/>
              </a:ext>
            </a:extLst>
          </p:cNvPr>
          <p:cNvPicPr>
            <a:picLocks noChangeAspect="1"/>
          </p:cNvPicPr>
          <p:nvPr/>
        </p:nvPicPr>
        <p:blipFill>
          <a:blip r:embed="rId2"/>
          <a:stretch>
            <a:fillRect/>
          </a:stretch>
        </p:blipFill>
        <p:spPr>
          <a:xfrm>
            <a:off x="2339752" y="1219675"/>
            <a:ext cx="6642259" cy="3080862"/>
          </a:xfrm>
          <a:prstGeom prst="rect">
            <a:avLst/>
          </a:prstGeom>
        </p:spPr>
      </p:pic>
      <p:sp>
        <p:nvSpPr>
          <p:cNvPr id="7" name="Rectangle 2">
            <a:extLst>
              <a:ext uri="{FF2B5EF4-FFF2-40B4-BE49-F238E27FC236}">
                <a16:creationId xmlns:a16="http://schemas.microsoft.com/office/drawing/2014/main" id="{E3E3E997-2275-494C-C419-A9FDCE267EFB}"/>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062153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32</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6" name="图片 5">
            <a:extLst>
              <a:ext uri="{FF2B5EF4-FFF2-40B4-BE49-F238E27FC236}">
                <a16:creationId xmlns:a16="http://schemas.microsoft.com/office/drawing/2014/main" id="{A1A291B6-FDB8-4C5B-DB14-9C6FB2E38ABA}"/>
              </a:ext>
            </a:extLst>
          </p:cNvPr>
          <p:cNvPicPr>
            <a:picLocks noChangeAspect="1"/>
          </p:cNvPicPr>
          <p:nvPr/>
        </p:nvPicPr>
        <p:blipFill>
          <a:blip r:embed="rId2"/>
          <a:stretch>
            <a:fillRect/>
          </a:stretch>
        </p:blipFill>
        <p:spPr>
          <a:xfrm>
            <a:off x="2513894" y="1562190"/>
            <a:ext cx="5866382" cy="2738347"/>
          </a:xfrm>
          <a:prstGeom prst="rect">
            <a:avLst/>
          </a:prstGeom>
        </p:spPr>
      </p:pic>
      <p:sp>
        <p:nvSpPr>
          <p:cNvPr id="7" name="Rectangle 2">
            <a:extLst>
              <a:ext uri="{FF2B5EF4-FFF2-40B4-BE49-F238E27FC236}">
                <a16:creationId xmlns:a16="http://schemas.microsoft.com/office/drawing/2014/main" id="{2480009E-F2B6-0F5B-A7ED-C99FDD2EAC54}"/>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55798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33</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4" name="图片 3">
            <a:extLst>
              <a:ext uri="{FF2B5EF4-FFF2-40B4-BE49-F238E27FC236}">
                <a16:creationId xmlns:a16="http://schemas.microsoft.com/office/drawing/2014/main" id="{DC6E90E5-7E90-E734-594E-954B39DB31E9}"/>
              </a:ext>
            </a:extLst>
          </p:cNvPr>
          <p:cNvPicPr>
            <a:picLocks noChangeAspect="1"/>
          </p:cNvPicPr>
          <p:nvPr/>
        </p:nvPicPr>
        <p:blipFill>
          <a:blip r:embed="rId2"/>
          <a:stretch>
            <a:fillRect/>
          </a:stretch>
        </p:blipFill>
        <p:spPr>
          <a:xfrm>
            <a:off x="2470321" y="968130"/>
            <a:ext cx="5162550" cy="1038225"/>
          </a:xfrm>
          <a:prstGeom prst="rect">
            <a:avLst/>
          </a:prstGeom>
        </p:spPr>
      </p:pic>
      <p:pic>
        <p:nvPicPr>
          <p:cNvPr id="7" name="图片 6">
            <a:extLst>
              <a:ext uri="{FF2B5EF4-FFF2-40B4-BE49-F238E27FC236}">
                <a16:creationId xmlns:a16="http://schemas.microsoft.com/office/drawing/2014/main" id="{D3C1D0B0-7DFF-E1D0-92B7-4B42C5F7AA1C}"/>
              </a:ext>
            </a:extLst>
          </p:cNvPr>
          <p:cNvPicPr>
            <a:picLocks noChangeAspect="1"/>
          </p:cNvPicPr>
          <p:nvPr/>
        </p:nvPicPr>
        <p:blipFill>
          <a:blip r:embed="rId3"/>
          <a:stretch>
            <a:fillRect/>
          </a:stretch>
        </p:blipFill>
        <p:spPr>
          <a:xfrm>
            <a:off x="2624436" y="1999690"/>
            <a:ext cx="5316211" cy="2941659"/>
          </a:xfrm>
          <a:prstGeom prst="rect">
            <a:avLst/>
          </a:prstGeom>
        </p:spPr>
      </p:pic>
      <p:sp>
        <p:nvSpPr>
          <p:cNvPr id="8" name="Rectangle 2">
            <a:extLst>
              <a:ext uri="{FF2B5EF4-FFF2-40B4-BE49-F238E27FC236}">
                <a16:creationId xmlns:a16="http://schemas.microsoft.com/office/drawing/2014/main" id="{27FA41EA-F0C6-9CBB-1548-0E3AF86DDF23}"/>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348707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34</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4" name="图片 3">
            <a:extLst>
              <a:ext uri="{FF2B5EF4-FFF2-40B4-BE49-F238E27FC236}">
                <a16:creationId xmlns:a16="http://schemas.microsoft.com/office/drawing/2014/main" id="{FE12B139-812E-59E6-699A-2541682CAA10}"/>
              </a:ext>
            </a:extLst>
          </p:cNvPr>
          <p:cNvPicPr>
            <a:picLocks noChangeAspect="1"/>
          </p:cNvPicPr>
          <p:nvPr/>
        </p:nvPicPr>
        <p:blipFill>
          <a:blip r:embed="rId2"/>
          <a:stretch>
            <a:fillRect/>
          </a:stretch>
        </p:blipFill>
        <p:spPr>
          <a:xfrm>
            <a:off x="2210122" y="1545194"/>
            <a:ext cx="6610350" cy="2533650"/>
          </a:xfrm>
          <a:prstGeom prst="rect">
            <a:avLst/>
          </a:prstGeom>
        </p:spPr>
      </p:pic>
      <p:sp>
        <p:nvSpPr>
          <p:cNvPr id="7" name="Rectangle 2">
            <a:extLst>
              <a:ext uri="{FF2B5EF4-FFF2-40B4-BE49-F238E27FC236}">
                <a16:creationId xmlns:a16="http://schemas.microsoft.com/office/drawing/2014/main" id="{2E191E5E-A091-18F4-73BE-13C90EFDDCE1}"/>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141068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35</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6" name="图片 5">
            <a:extLst>
              <a:ext uri="{FF2B5EF4-FFF2-40B4-BE49-F238E27FC236}">
                <a16:creationId xmlns:a16="http://schemas.microsoft.com/office/drawing/2014/main" id="{E75BCCD6-F556-FCE7-2A19-361135E41B48}"/>
              </a:ext>
            </a:extLst>
          </p:cNvPr>
          <p:cNvPicPr>
            <a:picLocks noChangeAspect="1"/>
          </p:cNvPicPr>
          <p:nvPr/>
        </p:nvPicPr>
        <p:blipFill>
          <a:blip r:embed="rId2"/>
          <a:stretch>
            <a:fillRect/>
          </a:stretch>
        </p:blipFill>
        <p:spPr>
          <a:xfrm>
            <a:off x="2343472" y="1290139"/>
            <a:ext cx="6477000" cy="3343275"/>
          </a:xfrm>
          <a:prstGeom prst="rect">
            <a:avLst/>
          </a:prstGeom>
        </p:spPr>
      </p:pic>
      <p:sp>
        <p:nvSpPr>
          <p:cNvPr id="7" name="Rectangle 2">
            <a:extLst>
              <a:ext uri="{FF2B5EF4-FFF2-40B4-BE49-F238E27FC236}">
                <a16:creationId xmlns:a16="http://schemas.microsoft.com/office/drawing/2014/main" id="{AA2F9185-8D0B-ADC7-D43D-20AA4AA8BBBA}"/>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4100199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36</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4" name="图片 3">
            <a:extLst>
              <a:ext uri="{FF2B5EF4-FFF2-40B4-BE49-F238E27FC236}">
                <a16:creationId xmlns:a16="http://schemas.microsoft.com/office/drawing/2014/main" id="{E064762E-3203-3461-A11D-D85210FC77E8}"/>
              </a:ext>
            </a:extLst>
          </p:cNvPr>
          <p:cNvPicPr>
            <a:picLocks noChangeAspect="1"/>
          </p:cNvPicPr>
          <p:nvPr/>
        </p:nvPicPr>
        <p:blipFill>
          <a:blip r:embed="rId2"/>
          <a:stretch>
            <a:fillRect/>
          </a:stretch>
        </p:blipFill>
        <p:spPr>
          <a:xfrm>
            <a:off x="2486347" y="1271588"/>
            <a:ext cx="6334125" cy="3390900"/>
          </a:xfrm>
          <a:prstGeom prst="rect">
            <a:avLst/>
          </a:prstGeom>
        </p:spPr>
      </p:pic>
      <p:sp>
        <p:nvSpPr>
          <p:cNvPr id="7" name="Rectangle 2">
            <a:extLst>
              <a:ext uri="{FF2B5EF4-FFF2-40B4-BE49-F238E27FC236}">
                <a16:creationId xmlns:a16="http://schemas.microsoft.com/office/drawing/2014/main" id="{CD3FD0CC-7060-4F79-61DB-69F1C2DA06BE}"/>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135419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37</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6" name="图片 5">
            <a:extLst>
              <a:ext uri="{FF2B5EF4-FFF2-40B4-BE49-F238E27FC236}">
                <a16:creationId xmlns:a16="http://schemas.microsoft.com/office/drawing/2014/main" id="{85177700-1594-779E-4442-FED573D29182}"/>
              </a:ext>
            </a:extLst>
          </p:cNvPr>
          <p:cNvPicPr>
            <a:picLocks noChangeAspect="1"/>
          </p:cNvPicPr>
          <p:nvPr/>
        </p:nvPicPr>
        <p:blipFill>
          <a:blip r:embed="rId2"/>
          <a:stretch>
            <a:fillRect/>
          </a:stretch>
        </p:blipFill>
        <p:spPr>
          <a:xfrm>
            <a:off x="2267744" y="1726719"/>
            <a:ext cx="6648450" cy="2246769"/>
          </a:xfrm>
          <a:prstGeom prst="rect">
            <a:avLst/>
          </a:prstGeom>
        </p:spPr>
      </p:pic>
      <p:sp>
        <p:nvSpPr>
          <p:cNvPr id="7" name="Rectangle 2">
            <a:extLst>
              <a:ext uri="{FF2B5EF4-FFF2-40B4-BE49-F238E27FC236}">
                <a16:creationId xmlns:a16="http://schemas.microsoft.com/office/drawing/2014/main" id="{B7BD5F96-0097-16BD-8168-F310AD408FBF}"/>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860048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38</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4" name="图片 3">
            <a:extLst>
              <a:ext uri="{FF2B5EF4-FFF2-40B4-BE49-F238E27FC236}">
                <a16:creationId xmlns:a16="http://schemas.microsoft.com/office/drawing/2014/main" id="{03B78A4D-1D57-4C1B-C274-5B432E8F3C32}"/>
              </a:ext>
            </a:extLst>
          </p:cNvPr>
          <p:cNvPicPr>
            <a:picLocks noChangeAspect="1"/>
          </p:cNvPicPr>
          <p:nvPr/>
        </p:nvPicPr>
        <p:blipFill>
          <a:blip r:embed="rId2"/>
          <a:stretch>
            <a:fillRect/>
          </a:stretch>
        </p:blipFill>
        <p:spPr>
          <a:xfrm>
            <a:off x="2512822" y="1279992"/>
            <a:ext cx="5868326" cy="3379990"/>
          </a:xfrm>
          <a:prstGeom prst="rect">
            <a:avLst/>
          </a:prstGeom>
        </p:spPr>
      </p:pic>
      <p:sp>
        <p:nvSpPr>
          <p:cNvPr id="7" name="Rectangle 2">
            <a:extLst>
              <a:ext uri="{FF2B5EF4-FFF2-40B4-BE49-F238E27FC236}">
                <a16:creationId xmlns:a16="http://schemas.microsoft.com/office/drawing/2014/main" id="{AB60588C-20E8-AF87-2C03-2862BE438DF7}"/>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3060362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39</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6" name="图片 5">
            <a:extLst>
              <a:ext uri="{FF2B5EF4-FFF2-40B4-BE49-F238E27FC236}">
                <a16:creationId xmlns:a16="http://schemas.microsoft.com/office/drawing/2014/main" id="{CD0E9E6E-3606-A68E-AAD7-6F10E9B591C0}"/>
              </a:ext>
            </a:extLst>
          </p:cNvPr>
          <p:cNvPicPr>
            <a:picLocks noChangeAspect="1"/>
          </p:cNvPicPr>
          <p:nvPr/>
        </p:nvPicPr>
        <p:blipFill>
          <a:blip r:embed="rId2"/>
          <a:stretch>
            <a:fillRect/>
          </a:stretch>
        </p:blipFill>
        <p:spPr>
          <a:xfrm>
            <a:off x="2265988" y="1563638"/>
            <a:ext cx="6572250" cy="3133725"/>
          </a:xfrm>
          <a:prstGeom prst="rect">
            <a:avLst/>
          </a:prstGeom>
        </p:spPr>
      </p:pic>
      <p:sp>
        <p:nvSpPr>
          <p:cNvPr id="7" name="Rectangle 2">
            <a:extLst>
              <a:ext uri="{FF2B5EF4-FFF2-40B4-BE49-F238E27FC236}">
                <a16:creationId xmlns:a16="http://schemas.microsoft.com/office/drawing/2014/main" id="{7386AC5D-A0CF-8012-AC4C-2E9C1A079F70}"/>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65399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4</a:t>
            </a:fld>
            <a:endParaRPr lang="en-US" altLang="zh-CN"/>
          </a:p>
        </p:txBody>
      </p:sp>
      <p:sp>
        <p:nvSpPr>
          <p:cNvPr id="2" name="Rectangle 2">
            <a:extLst>
              <a:ext uri="{FF2B5EF4-FFF2-40B4-BE49-F238E27FC236}">
                <a16:creationId xmlns:a16="http://schemas.microsoft.com/office/drawing/2014/main" id="{C12CE63C-F6AE-5ADE-EF56-1B9510F6E09E}"/>
              </a:ext>
            </a:extLst>
          </p:cNvPr>
          <p:cNvSpPr txBox="1">
            <a:spLocks noChangeArrowheads="1"/>
          </p:cNvSpPr>
          <p:nvPr/>
        </p:nvSpPr>
        <p:spPr>
          <a:xfrm>
            <a:off x="539552" y="915566"/>
            <a:ext cx="528974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实验仪器、设备及材料</a:t>
            </a:r>
          </a:p>
        </p:txBody>
      </p:sp>
      <p:sp>
        <p:nvSpPr>
          <p:cNvPr id="3" name="Rectangle 3">
            <a:extLst>
              <a:ext uri="{FF2B5EF4-FFF2-40B4-BE49-F238E27FC236}">
                <a16:creationId xmlns:a16="http://schemas.microsoft.com/office/drawing/2014/main" id="{8FE4FB11-85D5-1AAD-D1DD-BB85FC4E2B2D}"/>
              </a:ext>
            </a:extLst>
          </p:cNvPr>
          <p:cNvSpPr txBox="1">
            <a:spLocks noChangeArrowheads="1"/>
          </p:cNvSpPr>
          <p:nvPr/>
        </p:nvSpPr>
        <p:spPr>
          <a:xfrm>
            <a:off x="519780" y="1707654"/>
            <a:ext cx="7992888" cy="1040285"/>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buFont typeface="Wingdings" panose="05000000000000000000" pitchFamily="2" charset="2"/>
              <a:buChar char="p"/>
            </a:pPr>
            <a:r>
              <a:rPr lang="zh-CN" altLang="en-US" sz="2800" dirty="0">
                <a:solidFill>
                  <a:schemeClr val="tx2"/>
                </a:solidFill>
                <a:latin typeface="微软雅黑" panose="020B0503020204020204" pitchFamily="34" charset="-122"/>
                <a:ea typeface="微软雅黑" panose="020B0503020204020204" pitchFamily="34" charset="-122"/>
              </a:rPr>
              <a:t>计算机</a:t>
            </a:r>
          </a:p>
          <a:p>
            <a:pPr fontAlgn="auto">
              <a:spcAft>
                <a:spcPts val="0"/>
              </a:spcAft>
              <a:buFont typeface="Wingdings" panose="05000000000000000000" pitchFamily="2" charset="2"/>
              <a:buChar char="p"/>
            </a:pPr>
            <a:r>
              <a:rPr lang="en-US" altLang="zh-CN" sz="2800" dirty="0">
                <a:solidFill>
                  <a:schemeClr val="tx2"/>
                </a:solidFill>
                <a:latin typeface="微软雅黑" panose="020B0503020204020204" pitchFamily="34" charset="-122"/>
                <a:ea typeface="微软雅黑" panose="020B0503020204020204" pitchFamily="34" charset="-122"/>
              </a:rPr>
              <a:t>MATLAB</a:t>
            </a:r>
            <a:r>
              <a:rPr lang="zh-CN" altLang="en-US" sz="2800" dirty="0">
                <a:solidFill>
                  <a:schemeClr val="tx2"/>
                </a:solidFill>
                <a:latin typeface="微软雅黑" panose="020B0503020204020204" pitchFamily="34" charset="-122"/>
                <a:ea typeface="微软雅黑" panose="020B0503020204020204" pitchFamily="34" charset="-122"/>
              </a:rPr>
              <a:t>软件</a:t>
            </a:r>
            <a:endParaRPr lang="en-US" altLang="zh-CN" sz="2800" dirty="0">
              <a:latin typeface="微软雅黑" panose="020B0503020204020204" pitchFamily="34" charset="-122"/>
              <a:ea typeface="微软雅黑" panose="020B0503020204020204" pitchFamily="34" charset="-122"/>
            </a:endParaRPr>
          </a:p>
        </p:txBody>
      </p:sp>
      <p:sp>
        <p:nvSpPr>
          <p:cNvPr id="6" name="Rectangle 3">
            <a:extLst>
              <a:ext uri="{FF2B5EF4-FFF2-40B4-BE49-F238E27FC236}">
                <a16:creationId xmlns:a16="http://schemas.microsoft.com/office/drawing/2014/main" id="{44EA7B29-733B-91D2-EF87-41E59A89BBD2}"/>
              </a:ext>
            </a:extLst>
          </p:cNvPr>
          <p:cNvSpPr txBox="1">
            <a:spLocks noChangeArrowheads="1"/>
          </p:cNvSpPr>
          <p:nvPr/>
        </p:nvSpPr>
        <p:spPr>
          <a:xfrm>
            <a:off x="544815" y="3600834"/>
            <a:ext cx="7992888" cy="90486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buFont typeface="Wingdings" panose="05000000000000000000" pitchFamily="2" charset="2"/>
              <a:buChar char="p"/>
            </a:pPr>
            <a:r>
              <a:rPr lang="zh-CN" altLang="en-US" sz="2400" dirty="0">
                <a:solidFill>
                  <a:schemeClr val="tx2"/>
                </a:solidFill>
                <a:latin typeface="微软雅黑" panose="020B0503020204020204" pitchFamily="34" charset="-122"/>
                <a:ea typeface="微软雅黑" panose="020B0503020204020204" pitchFamily="34" charset="-122"/>
              </a:rPr>
              <a:t>频域法测试系统或环节的频率特性</a:t>
            </a:r>
            <a:endParaRPr lang="en-US" altLang="zh-CN" sz="2400" dirty="0">
              <a:solidFill>
                <a:schemeClr val="tx2"/>
              </a:solidFill>
              <a:latin typeface="微软雅黑" panose="020B0503020204020204" pitchFamily="34" charset="-122"/>
              <a:ea typeface="微软雅黑" panose="020B0503020204020204" pitchFamily="34" charset="-122"/>
            </a:endParaRPr>
          </a:p>
          <a:p>
            <a:pPr fontAlgn="auto">
              <a:spcAft>
                <a:spcPts val="0"/>
              </a:spcAft>
              <a:buFont typeface="Wingdings" panose="05000000000000000000" pitchFamily="2" charset="2"/>
              <a:buChar char="p"/>
            </a:pPr>
            <a:r>
              <a:rPr lang="zh-CN" altLang="en-US" sz="2400" dirty="0">
                <a:solidFill>
                  <a:schemeClr val="tx2"/>
                </a:solidFill>
                <a:latin typeface="微软雅黑" panose="020B0503020204020204" pitchFamily="34" charset="-122"/>
                <a:ea typeface="微软雅黑" panose="020B0503020204020204" pitchFamily="34" charset="-122"/>
              </a:rPr>
              <a:t>由实验频率特性确定最小相位传递函数</a:t>
            </a:r>
            <a:endParaRPr lang="en-US" altLang="zh-CN" sz="2400" dirty="0">
              <a:solidFill>
                <a:schemeClr val="tx2"/>
              </a:solidFill>
              <a:latin typeface="微软雅黑" panose="020B0503020204020204" pitchFamily="34" charset="-122"/>
              <a:ea typeface="微软雅黑" panose="020B0503020204020204" pitchFamily="34" charset="-122"/>
            </a:endParaRPr>
          </a:p>
        </p:txBody>
      </p:sp>
      <p:sp>
        <p:nvSpPr>
          <p:cNvPr id="7" name="Rectangle 2">
            <a:extLst>
              <a:ext uri="{FF2B5EF4-FFF2-40B4-BE49-F238E27FC236}">
                <a16:creationId xmlns:a16="http://schemas.microsoft.com/office/drawing/2014/main" id="{A4405EBF-1902-12DA-4ED3-958CF1AA7423}"/>
              </a:ext>
            </a:extLst>
          </p:cNvPr>
          <p:cNvSpPr txBox="1">
            <a:spLocks noChangeArrowheads="1"/>
          </p:cNvSpPr>
          <p:nvPr/>
        </p:nvSpPr>
        <p:spPr>
          <a:xfrm>
            <a:off x="519780" y="2743584"/>
            <a:ext cx="528974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实验原理</a:t>
            </a:r>
          </a:p>
        </p:txBody>
      </p:sp>
      <p:sp>
        <p:nvSpPr>
          <p:cNvPr id="4" name="Rectangle 2">
            <a:extLst>
              <a:ext uri="{FF2B5EF4-FFF2-40B4-BE49-F238E27FC236}">
                <a16:creationId xmlns:a16="http://schemas.microsoft.com/office/drawing/2014/main" id="{B695CA72-6584-B728-1D2B-6C0914B28F9C}"/>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355240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40</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2" name="图片 1">
            <a:extLst>
              <a:ext uri="{FF2B5EF4-FFF2-40B4-BE49-F238E27FC236}">
                <a16:creationId xmlns:a16="http://schemas.microsoft.com/office/drawing/2014/main" id="{1DF60FA9-0EFC-A27B-60A0-CA6EA22F982A}"/>
              </a:ext>
            </a:extLst>
          </p:cNvPr>
          <p:cNvPicPr>
            <a:picLocks noChangeAspect="1"/>
          </p:cNvPicPr>
          <p:nvPr/>
        </p:nvPicPr>
        <p:blipFill>
          <a:blip r:embed="rId2"/>
          <a:stretch>
            <a:fillRect/>
          </a:stretch>
        </p:blipFill>
        <p:spPr>
          <a:xfrm>
            <a:off x="2483767" y="1233894"/>
            <a:ext cx="6004267" cy="3566705"/>
          </a:xfrm>
          <a:prstGeom prst="rect">
            <a:avLst/>
          </a:prstGeom>
        </p:spPr>
      </p:pic>
      <p:sp>
        <p:nvSpPr>
          <p:cNvPr id="4" name="Rectangle 2">
            <a:extLst>
              <a:ext uri="{FF2B5EF4-FFF2-40B4-BE49-F238E27FC236}">
                <a16:creationId xmlns:a16="http://schemas.microsoft.com/office/drawing/2014/main" id="{BDCA4DA7-54F2-1754-E43E-BE027439797F}"/>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1574350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41</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6" name="图片 5">
            <a:extLst>
              <a:ext uri="{FF2B5EF4-FFF2-40B4-BE49-F238E27FC236}">
                <a16:creationId xmlns:a16="http://schemas.microsoft.com/office/drawing/2014/main" id="{421CC2B8-FF45-4F03-F1C8-A27CE9F6D0F4}"/>
              </a:ext>
            </a:extLst>
          </p:cNvPr>
          <p:cNvPicPr>
            <a:picLocks noChangeAspect="1"/>
          </p:cNvPicPr>
          <p:nvPr/>
        </p:nvPicPr>
        <p:blipFill>
          <a:blip r:embed="rId2"/>
          <a:stretch>
            <a:fillRect/>
          </a:stretch>
        </p:blipFill>
        <p:spPr>
          <a:xfrm>
            <a:off x="2483768" y="1703410"/>
            <a:ext cx="6305550" cy="2433260"/>
          </a:xfrm>
          <a:prstGeom prst="rect">
            <a:avLst/>
          </a:prstGeom>
        </p:spPr>
      </p:pic>
      <p:sp>
        <p:nvSpPr>
          <p:cNvPr id="7" name="Rectangle 2">
            <a:extLst>
              <a:ext uri="{FF2B5EF4-FFF2-40B4-BE49-F238E27FC236}">
                <a16:creationId xmlns:a16="http://schemas.microsoft.com/office/drawing/2014/main" id="{F010102C-9914-4B1B-7247-1DC78B92D66E}"/>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323808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42</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sp>
        <p:nvSpPr>
          <p:cNvPr id="4" name="Rectangle 2">
            <a:extLst>
              <a:ext uri="{FF2B5EF4-FFF2-40B4-BE49-F238E27FC236}">
                <a16:creationId xmlns:a16="http://schemas.microsoft.com/office/drawing/2014/main" id="{455AF554-477A-C210-74B7-2545DAEF3F21}"/>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pic>
        <p:nvPicPr>
          <p:cNvPr id="9218" name="Picture 2">
            <a:extLst>
              <a:ext uri="{FF2B5EF4-FFF2-40B4-BE49-F238E27FC236}">
                <a16:creationId xmlns:a16="http://schemas.microsoft.com/office/drawing/2014/main" id="{79FE8785-14EA-778C-5D3C-EB7C193302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8412" y="1700213"/>
            <a:ext cx="6264696" cy="2392766"/>
          </a:xfrm>
          <a:prstGeom prst="rect">
            <a:avLst/>
          </a:prstGeom>
          <a:noFill/>
          <a:ln w="254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08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43</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sp>
        <p:nvSpPr>
          <p:cNvPr id="6" name="Rectangle 2">
            <a:extLst>
              <a:ext uri="{FF2B5EF4-FFF2-40B4-BE49-F238E27FC236}">
                <a16:creationId xmlns:a16="http://schemas.microsoft.com/office/drawing/2014/main" id="{46328CCF-531C-0CA1-CB0E-CF2E9DC5A007}"/>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pic>
        <p:nvPicPr>
          <p:cNvPr id="8194" name="Picture 2">
            <a:extLst>
              <a:ext uri="{FF2B5EF4-FFF2-40B4-BE49-F238E27FC236}">
                <a16:creationId xmlns:a16="http://schemas.microsoft.com/office/drawing/2014/main" id="{1FFCFD56-0A29-81A3-545D-6AC4D84DC2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752" y="2292461"/>
            <a:ext cx="6343650" cy="1419225"/>
          </a:xfrm>
          <a:prstGeom prst="rect">
            <a:avLst/>
          </a:prstGeom>
          <a:noFill/>
          <a:ln w="254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488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44</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6" name="图片 5">
            <a:extLst>
              <a:ext uri="{FF2B5EF4-FFF2-40B4-BE49-F238E27FC236}">
                <a16:creationId xmlns:a16="http://schemas.microsoft.com/office/drawing/2014/main" id="{0EF9E870-3879-FD11-E917-600114CD0AEE}"/>
              </a:ext>
            </a:extLst>
          </p:cNvPr>
          <p:cNvPicPr>
            <a:picLocks noChangeAspect="1"/>
          </p:cNvPicPr>
          <p:nvPr/>
        </p:nvPicPr>
        <p:blipFill>
          <a:blip r:embed="rId2"/>
          <a:stretch>
            <a:fillRect/>
          </a:stretch>
        </p:blipFill>
        <p:spPr>
          <a:xfrm>
            <a:off x="2483768" y="1776502"/>
            <a:ext cx="6505575" cy="2047875"/>
          </a:xfrm>
          <a:prstGeom prst="rect">
            <a:avLst/>
          </a:prstGeom>
        </p:spPr>
      </p:pic>
      <p:sp>
        <p:nvSpPr>
          <p:cNvPr id="7" name="Rectangle 2">
            <a:extLst>
              <a:ext uri="{FF2B5EF4-FFF2-40B4-BE49-F238E27FC236}">
                <a16:creationId xmlns:a16="http://schemas.microsoft.com/office/drawing/2014/main" id="{A099A53B-DF52-E00C-0F6D-EFBB625E199C}"/>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1870358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45</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4" name="图片 3">
            <a:extLst>
              <a:ext uri="{FF2B5EF4-FFF2-40B4-BE49-F238E27FC236}">
                <a16:creationId xmlns:a16="http://schemas.microsoft.com/office/drawing/2014/main" id="{044D38F8-59F7-662B-0EBB-692225586F23}"/>
              </a:ext>
            </a:extLst>
          </p:cNvPr>
          <p:cNvPicPr>
            <a:picLocks noChangeAspect="1"/>
          </p:cNvPicPr>
          <p:nvPr/>
        </p:nvPicPr>
        <p:blipFill>
          <a:blip r:embed="rId2"/>
          <a:stretch>
            <a:fillRect/>
          </a:stretch>
        </p:blipFill>
        <p:spPr>
          <a:xfrm>
            <a:off x="2238697" y="1544158"/>
            <a:ext cx="6581775" cy="2867025"/>
          </a:xfrm>
          <a:prstGeom prst="rect">
            <a:avLst/>
          </a:prstGeom>
        </p:spPr>
      </p:pic>
      <p:sp>
        <p:nvSpPr>
          <p:cNvPr id="7" name="Rectangle 2">
            <a:extLst>
              <a:ext uri="{FF2B5EF4-FFF2-40B4-BE49-F238E27FC236}">
                <a16:creationId xmlns:a16="http://schemas.microsoft.com/office/drawing/2014/main" id="{EAC5C58F-4907-05FB-19C4-B6312F6A3B84}"/>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2223091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46</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6" name="图片 5">
            <a:extLst>
              <a:ext uri="{FF2B5EF4-FFF2-40B4-BE49-F238E27FC236}">
                <a16:creationId xmlns:a16="http://schemas.microsoft.com/office/drawing/2014/main" id="{95E36A5F-3C8A-E1A0-B2FF-6EC3D710C4D2}"/>
              </a:ext>
            </a:extLst>
          </p:cNvPr>
          <p:cNvPicPr>
            <a:picLocks noChangeAspect="1"/>
          </p:cNvPicPr>
          <p:nvPr/>
        </p:nvPicPr>
        <p:blipFill>
          <a:blip r:embed="rId2"/>
          <a:stretch>
            <a:fillRect/>
          </a:stretch>
        </p:blipFill>
        <p:spPr>
          <a:xfrm>
            <a:off x="2464224" y="1649969"/>
            <a:ext cx="6419850" cy="2324100"/>
          </a:xfrm>
          <a:prstGeom prst="rect">
            <a:avLst/>
          </a:prstGeom>
        </p:spPr>
      </p:pic>
      <p:sp>
        <p:nvSpPr>
          <p:cNvPr id="7" name="Rectangle 2">
            <a:extLst>
              <a:ext uri="{FF2B5EF4-FFF2-40B4-BE49-F238E27FC236}">
                <a16:creationId xmlns:a16="http://schemas.microsoft.com/office/drawing/2014/main" id="{C164658D-68D4-7801-39FF-72B9707D6C84}"/>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3481086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47</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实验步骤</a:t>
            </a:r>
          </a:p>
        </p:txBody>
      </p:sp>
      <p:sp>
        <p:nvSpPr>
          <p:cNvPr id="3" name="文本框 2">
            <a:extLst>
              <a:ext uri="{FF2B5EF4-FFF2-40B4-BE49-F238E27FC236}">
                <a16:creationId xmlns:a16="http://schemas.microsoft.com/office/drawing/2014/main" id="{F75D8976-C18F-5968-06A0-37656A55656E}"/>
              </a:ext>
            </a:extLst>
          </p:cNvPr>
          <p:cNvSpPr txBox="1"/>
          <p:nvPr/>
        </p:nvSpPr>
        <p:spPr>
          <a:xfrm>
            <a:off x="611560" y="1677056"/>
            <a:ext cx="1872208" cy="2246769"/>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800" b="1" dirty="0">
                <a:effectLst/>
                <a:latin typeface="Arial" panose="020B0604020202020204" pitchFamily="34" charset="0"/>
                <a:ea typeface="宋体" panose="02010600030101010101" pitchFamily="2" charset="-122"/>
                <a:cs typeface="Arial" panose="020B0604020202020204" pitchFamily="34" charset="0"/>
              </a:rPr>
              <a:t>二阶控制系统的频率特性测试验证。</a:t>
            </a:r>
            <a:endParaRPr lang="zh-CN" altLang="en-US" sz="2800" b="1" dirty="0"/>
          </a:p>
        </p:txBody>
      </p:sp>
      <p:pic>
        <p:nvPicPr>
          <p:cNvPr id="4" name="图片 3">
            <a:extLst>
              <a:ext uri="{FF2B5EF4-FFF2-40B4-BE49-F238E27FC236}">
                <a16:creationId xmlns:a16="http://schemas.microsoft.com/office/drawing/2014/main" id="{5CD0FDAA-32CC-66FB-BFE8-19AFC8B3F0B0}"/>
              </a:ext>
            </a:extLst>
          </p:cNvPr>
          <p:cNvPicPr>
            <a:picLocks noChangeAspect="1"/>
          </p:cNvPicPr>
          <p:nvPr/>
        </p:nvPicPr>
        <p:blipFill>
          <a:blip r:embed="rId2"/>
          <a:stretch>
            <a:fillRect/>
          </a:stretch>
        </p:blipFill>
        <p:spPr>
          <a:xfrm>
            <a:off x="2197458" y="1425601"/>
            <a:ext cx="6724591" cy="3090365"/>
          </a:xfrm>
          <a:prstGeom prst="rect">
            <a:avLst/>
          </a:prstGeom>
        </p:spPr>
      </p:pic>
      <p:sp>
        <p:nvSpPr>
          <p:cNvPr id="7" name="Rectangle 2">
            <a:extLst>
              <a:ext uri="{FF2B5EF4-FFF2-40B4-BE49-F238E27FC236}">
                <a16:creationId xmlns:a16="http://schemas.microsoft.com/office/drawing/2014/main" id="{CE34FBAA-11CF-034A-162F-C4D3A724FAA2}"/>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graphicFrame>
        <p:nvGraphicFramePr>
          <p:cNvPr id="2" name="对象 1">
            <a:extLst>
              <a:ext uri="{FF2B5EF4-FFF2-40B4-BE49-F238E27FC236}">
                <a16:creationId xmlns:a16="http://schemas.microsoft.com/office/drawing/2014/main" id="{B9B04F40-62B3-0AB6-59DB-47CC4B44D1FB}"/>
              </a:ext>
            </a:extLst>
          </p:cNvPr>
          <p:cNvGraphicFramePr>
            <a:graphicFrameLocks noChangeAspect="1"/>
          </p:cNvGraphicFramePr>
          <p:nvPr>
            <p:extLst>
              <p:ext uri="{D42A27DB-BD31-4B8C-83A1-F6EECF244321}">
                <p14:modId xmlns:p14="http://schemas.microsoft.com/office/powerpoint/2010/main" val="1027707963"/>
              </p:ext>
            </p:extLst>
          </p:nvPr>
        </p:nvGraphicFramePr>
        <p:xfrm>
          <a:off x="795338" y="4013200"/>
          <a:ext cx="449262" cy="766763"/>
        </p:xfrm>
        <a:graphic>
          <a:graphicData uri="http://schemas.openxmlformats.org/presentationml/2006/ole">
            <mc:AlternateContent xmlns:mc="http://schemas.openxmlformats.org/markup-compatibility/2006">
              <mc:Choice xmlns:v="urn:schemas-microsoft-com:vml" Requires="v">
                <p:oleObj name="Equation" r:id="rId3" imgW="203040" imgH="393480" progId="Equation.DSMT4">
                  <p:embed/>
                </p:oleObj>
              </mc:Choice>
              <mc:Fallback>
                <p:oleObj name="Equation" r:id="rId3" imgW="203040" imgH="393480" progId="Equation.DSMT4">
                  <p:embed/>
                  <p:pic>
                    <p:nvPicPr>
                      <p:cNvPr id="8" name="对象 7">
                        <a:extLst>
                          <a:ext uri="{FF2B5EF4-FFF2-40B4-BE49-F238E27FC236}">
                            <a16:creationId xmlns:a16="http://schemas.microsoft.com/office/drawing/2014/main" id="{FF9B7B00-4481-BBDA-EE2F-86266C0A2FA3}"/>
                          </a:ext>
                        </a:extLst>
                      </p:cNvPr>
                      <p:cNvPicPr>
                        <a:picLocks noChangeAspect="1" noChangeArrowheads="1"/>
                      </p:cNvPicPr>
                      <p:nvPr/>
                    </p:nvPicPr>
                    <p:blipFill>
                      <a:blip r:embed="rId4"/>
                      <a:srcRect/>
                      <a:stretch>
                        <a:fillRect/>
                      </a:stretch>
                    </p:blipFill>
                    <p:spPr bwMode="auto">
                      <a:xfrm>
                        <a:off x="795338" y="4013200"/>
                        <a:ext cx="449262" cy="766763"/>
                      </a:xfrm>
                      <a:prstGeom prst="rect">
                        <a:avLst/>
                      </a:prstGeom>
                      <a:noFill/>
                      <a:ln w="38100">
                        <a:noFill/>
                      </a:ln>
                    </p:spPr>
                  </p:pic>
                </p:oleObj>
              </mc:Fallback>
            </mc:AlternateContent>
          </a:graphicData>
        </a:graphic>
      </p:graphicFrame>
    </p:spTree>
    <p:extLst>
      <p:ext uri="{BB962C8B-B14F-4D97-AF65-F5344CB8AC3E}">
        <p14:creationId xmlns:p14="http://schemas.microsoft.com/office/powerpoint/2010/main" val="2321320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48</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6.</a:t>
            </a:r>
            <a:r>
              <a:rPr lang="zh-CN" altLang="en-US" sz="2800" dirty="0">
                <a:latin typeface="微软雅黑" panose="020B0503020204020204" pitchFamily="34" charset="-122"/>
                <a:ea typeface="微软雅黑" panose="020B0503020204020204" pitchFamily="34" charset="-122"/>
              </a:rPr>
              <a:t>实验报告要求</a:t>
            </a:r>
          </a:p>
        </p:txBody>
      </p:sp>
      <p:pic>
        <p:nvPicPr>
          <p:cNvPr id="3" name="图片 2">
            <a:extLst>
              <a:ext uri="{FF2B5EF4-FFF2-40B4-BE49-F238E27FC236}">
                <a16:creationId xmlns:a16="http://schemas.microsoft.com/office/drawing/2014/main" id="{0F170A30-6B59-45CD-068B-EFE4E3AD5ECA}"/>
              </a:ext>
            </a:extLst>
          </p:cNvPr>
          <p:cNvPicPr>
            <a:picLocks noChangeAspect="1"/>
          </p:cNvPicPr>
          <p:nvPr/>
        </p:nvPicPr>
        <p:blipFill>
          <a:blip r:embed="rId2"/>
          <a:stretch>
            <a:fillRect/>
          </a:stretch>
        </p:blipFill>
        <p:spPr>
          <a:xfrm>
            <a:off x="1036179" y="1483344"/>
            <a:ext cx="7284665" cy="3457575"/>
          </a:xfrm>
          <a:prstGeom prst="rect">
            <a:avLst/>
          </a:prstGeom>
        </p:spPr>
      </p:pic>
      <p:sp>
        <p:nvSpPr>
          <p:cNvPr id="7" name="Rectangle 2">
            <a:extLst>
              <a:ext uri="{FF2B5EF4-FFF2-40B4-BE49-F238E27FC236}">
                <a16:creationId xmlns:a16="http://schemas.microsoft.com/office/drawing/2014/main" id="{10B60207-76F5-65AA-5C52-9E70246E52F4}"/>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3709207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49</a:t>
            </a:fld>
            <a:endParaRPr lang="en-US" altLang="zh-CN"/>
          </a:p>
        </p:txBody>
      </p:sp>
      <p:sp>
        <p:nvSpPr>
          <p:cNvPr id="12290" name="Rectangle 2">
            <a:extLst>
              <a:ext uri="{FF2B5EF4-FFF2-40B4-BE49-F238E27FC236}">
                <a16:creationId xmlns:a16="http://schemas.microsoft.com/office/drawing/2014/main" id="{1402B89D-46BB-E4D1-7577-CCB16C636BD3}"/>
              </a:ext>
            </a:extLst>
          </p:cNvPr>
          <p:cNvSpPr>
            <a:spLocks noGrp="1" noChangeArrowheads="1"/>
          </p:cNvSpPr>
          <p:nvPr>
            <p:ph type="title" idx="4294967295"/>
          </p:nvPr>
        </p:nvSpPr>
        <p:spPr>
          <a:xfrm>
            <a:off x="470892" y="842963"/>
            <a:ext cx="5829300" cy="857250"/>
          </a:xfrm>
        </p:spPr>
        <p:txBody>
          <a:bodyPr>
            <a:normAutofit/>
          </a:bodyPr>
          <a:lstStyle/>
          <a:p>
            <a:pPr algn="l"/>
            <a:r>
              <a:rPr lang="en-US" altLang="zh-CN" sz="2800" dirty="0">
                <a:latin typeface="微软雅黑" panose="020B0503020204020204" pitchFamily="34" charset="-122"/>
                <a:ea typeface="微软雅黑" panose="020B0503020204020204" pitchFamily="34" charset="-122"/>
              </a:rPr>
              <a:t>7.</a:t>
            </a:r>
            <a:r>
              <a:rPr lang="zh-CN" altLang="en-US" sz="2800" dirty="0">
                <a:latin typeface="微软雅黑" panose="020B0503020204020204" pitchFamily="34" charset="-122"/>
                <a:ea typeface="微软雅黑" panose="020B0503020204020204" pitchFamily="34" charset="-122"/>
              </a:rPr>
              <a:t>拓展思考</a:t>
            </a:r>
          </a:p>
        </p:txBody>
      </p:sp>
      <p:pic>
        <p:nvPicPr>
          <p:cNvPr id="3" name="图片 2">
            <a:extLst>
              <a:ext uri="{FF2B5EF4-FFF2-40B4-BE49-F238E27FC236}">
                <a16:creationId xmlns:a16="http://schemas.microsoft.com/office/drawing/2014/main" id="{18978B6B-1543-B661-2D99-E88FE4487D66}"/>
              </a:ext>
            </a:extLst>
          </p:cNvPr>
          <p:cNvPicPr>
            <a:picLocks noChangeAspect="1"/>
          </p:cNvPicPr>
          <p:nvPr/>
        </p:nvPicPr>
        <p:blipFill>
          <a:blip r:embed="rId2"/>
          <a:stretch>
            <a:fillRect/>
          </a:stretch>
        </p:blipFill>
        <p:spPr>
          <a:xfrm>
            <a:off x="1036449" y="1700213"/>
            <a:ext cx="7071102" cy="3175793"/>
          </a:xfrm>
          <a:prstGeom prst="rect">
            <a:avLst/>
          </a:prstGeom>
        </p:spPr>
      </p:pic>
      <p:sp>
        <p:nvSpPr>
          <p:cNvPr id="6" name="Rectangle 2">
            <a:extLst>
              <a:ext uri="{FF2B5EF4-FFF2-40B4-BE49-F238E27FC236}">
                <a16:creationId xmlns:a16="http://schemas.microsoft.com/office/drawing/2014/main" id="{AC72E893-4A0F-0DA3-343C-6A3234389207}"/>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zh-CN" altLang="en-US" sz="2800" b="1" dirty="0">
                <a:solidFill>
                  <a:srgbClr val="3333CC"/>
                </a:solidFill>
                <a:latin typeface="微软雅黑" panose="020B0503020204020204" pitchFamily="34" charset="-122"/>
                <a:ea typeface="微软雅黑" panose="020B0503020204020204" pitchFamily="34" charset="-122"/>
              </a:rPr>
              <a:t>实验五：基于</a:t>
            </a:r>
            <a:r>
              <a:rPr lang="en-US" altLang="zh-CN" sz="2800" b="1" dirty="0" err="1">
                <a:solidFill>
                  <a:srgbClr val="3333CC"/>
                </a:solidFill>
                <a:latin typeface="微软雅黑" panose="020B0503020204020204" pitchFamily="34" charset="-122"/>
                <a:ea typeface="微软雅黑" panose="020B0503020204020204" pitchFamily="34" charset="-122"/>
              </a:rPr>
              <a:t>Matlab</a:t>
            </a:r>
            <a:r>
              <a:rPr lang="zh-CN" altLang="en-US" sz="2800" b="1" dirty="0">
                <a:solidFill>
                  <a:srgbClr val="3333CC"/>
                </a:solidFill>
                <a:latin typeface="微软雅黑" panose="020B0503020204020204" pitchFamily="34" charset="-122"/>
                <a:ea typeface="微软雅黑" panose="020B0503020204020204" pitchFamily="34" charset="-122"/>
              </a:rPr>
              <a:t>的控制系统频率特性验证</a:t>
            </a:r>
          </a:p>
        </p:txBody>
      </p:sp>
    </p:spTree>
    <p:extLst>
      <p:ext uri="{BB962C8B-B14F-4D97-AF65-F5344CB8AC3E}">
        <p14:creationId xmlns:p14="http://schemas.microsoft.com/office/powerpoint/2010/main" val="1942208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5</a:t>
            </a:fld>
            <a:endParaRPr lang="en-US" altLang="zh-CN"/>
          </a:p>
        </p:txBody>
      </p:sp>
      <p:sp>
        <p:nvSpPr>
          <p:cNvPr id="4" name="Rectangle 2">
            <a:extLst>
              <a:ext uri="{FF2B5EF4-FFF2-40B4-BE49-F238E27FC236}">
                <a16:creationId xmlns:a16="http://schemas.microsoft.com/office/drawing/2014/main" id="{7641A6B2-886D-A227-2B7B-D15A4F247C9A}"/>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ltLang="zh-CN" sz="4000" b="1" dirty="0">
                <a:solidFill>
                  <a:srgbClr val="3333CC"/>
                </a:solidFill>
                <a:latin typeface="微软雅黑" panose="020B0503020204020204" pitchFamily="34" charset="-122"/>
                <a:ea typeface="微软雅黑" panose="020B0503020204020204" pitchFamily="34" charset="-122"/>
              </a:rPr>
              <a:t>1</a:t>
            </a:r>
            <a:r>
              <a:rPr lang="zh-CN" altLang="en-US" sz="4000" b="1" dirty="0">
                <a:solidFill>
                  <a:srgbClr val="3333CC"/>
                </a:solidFill>
                <a:latin typeface="微软雅黑" panose="020B0503020204020204" pitchFamily="34" charset="-122"/>
                <a:ea typeface="微软雅黑" panose="020B0503020204020204" pitchFamily="34" charset="-122"/>
              </a:rPr>
              <a:t>、频域法测试系统或环节的频率特性</a:t>
            </a:r>
          </a:p>
        </p:txBody>
      </p:sp>
      <p:sp>
        <p:nvSpPr>
          <p:cNvPr id="9" name="文本框 8">
            <a:extLst>
              <a:ext uri="{FF2B5EF4-FFF2-40B4-BE49-F238E27FC236}">
                <a16:creationId xmlns:a16="http://schemas.microsoft.com/office/drawing/2014/main" id="{FD43C8DE-2B4B-2DC3-310D-A31856CB6539}"/>
              </a:ext>
            </a:extLst>
          </p:cNvPr>
          <p:cNvSpPr txBox="1"/>
          <p:nvPr/>
        </p:nvSpPr>
        <p:spPr>
          <a:xfrm>
            <a:off x="622585" y="1324178"/>
            <a:ext cx="8053871" cy="1631216"/>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000" dirty="0">
                <a:effectLst/>
                <a:latin typeface="Arial" panose="020B0604020202020204" pitchFamily="34" charset="0"/>
                <a:ea typeface="宋体" panose="02010600030101010101" pitchFamily="2" charset="-122"/>
                <a:cs typeface="Arial" panose="020B0604020202020204" pitchFamily="34" charset="0"/>
              </a:rPr>
              <a:t>利用频域法测试系统的频率特性，也是建立系统数学模型的一种常用方法。频域测试法是由正弦信号源提供不同频率的正弦信号，作用于被测对象，测取在不同频率时被测对象的稳态输出信号与正弦输入信号的幅值比和相位差，从而求得被测对象的频率特性曲线。其原理如图</a:t>
            </a:r>
            <a:r>
              <a:rPr lang="en-US" altLang="zh-CN" sz="2000" dirty="0">
                <a:effectLst/>
                <a:latin typeface="Arial" panose="020B0604020202020204" pitchFamily="34" charset="0"/>
                <a:ea typeface="宋体" panose="02010600030101010101" pitchFamily="2" charset="-122"/>
                <a:cs typeface="Arial" panose="020B0604020202020204" pitchFamily="34" charset="0"/>
              </a:rPr>
              <a:t>1</a:t>
            </a:r>
            <a:r>
              <a:rPr lang="zh-CN" altLang="en-US" sz="2000" dirty="0">
                <a:effectLst/>
                <a:latin typeface="Arial" panose="020B0604020202020204" pitchFamily="34" charset="0"/>
                <a:ea typeface="宋体" panose="02010600030101010101" pitchFamily="2" charset="-122"/>
                <a:cs typeface="Arial" panose="020B0604020202020204" pitchFamily="34" charset="0"/>
              </a:rPr>
              <a:t>所示，测试过程中要注意频率范围的选取。</a:t>
            </a:r>
            <a:endParaRPr lang="zh-CN" altLang="en-US" sz="2000" dirty="0"/>
          </a:p>
        </p:txBody>
      </p:sp>
      <p:pic>
        <p:nvPicPr>
          <p:cNvPr id="1026" name="Picture 2">
            <a:extLst>
              <a:ext uri="{FF2B5EF4-FFF2-40B4-BE49-F238E27FC236}">
                <a16:creationId xmlns:a16="http://schemas.microsoft.com/office/drawing/2014/main" id="{A87BA916-94D8-EBDE-5E0E-077DE18CE3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3166598"/>
            <a:ext cx="6465341" cy="165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627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0"/>
          <p:cNvSpPr txBox="1">
            <a:spLocks/>
          </p:cNvSpPr>
          <p:nvPr/>
        </p:nvSpPr>
        <p:spPr>
          <a:xfrm>
            <a:off x="395536" y="789553"/>
            <a:ext cx="8229600" cy="110847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9pPr>
          </a:lstStyle>
          <a:p>
            <a:pPr defTabSz="713231" hangingPunct="1">
              <a:defRPr sz="2807" b="1"/>
            </a:pPr>
            <a:r>
              <a:rPr lang="en-US" altLang="zh-CN" sz="5400" b="1" dirty="0">
                <a:solidFill>
                  <a:srgbClr val="008000"/>
                </a:solidFill>
                <a:latin typeface="Times New Roman" panose="02020603050405020304" pitchFamily="18" charset="0"/>
                <a:cs typeface="Times New Roman" panose="02020603050405020304" pitchFamily="18" charset="0"/>
              </a:rPr>
              <a:t>THE END</a:t>
            </a:r>
            <a:r>
              <a:rPr lang="zh-CN" altLang="en-US" sz="5400" b="1" dirty="0">
                <a:solidFill>
                  <a:srgbClr val="008000"/>
                </a:solidFill>
                <a:latin typeface="Times New Roman" panose="02020603050405020304" pitchFamily="18" charset="0"/>
                <a:cs typeface="Times New Roman" panose="02020603050405020304" pitchFamily="18" charset="0"/>
              </a:rPr>
              <a:t>！</a:t>
            </a:r>
            <a:endParaRPr lang="en-US" sz="5400" b="1" dirty="0">
              <a:solidFill>
                <a:srgbClr val="008000"/>
              </a:solidFill>
              <a:latin typeface="Times New Roman" panose="02020603050405020304" pitchFamily="18" charset="0"/>
              <a:cs typeface="Times New Roman" panose="02020603050405020304" pitchFamily="18" charset="0"/>
            </a:endParaRPr>
          </a:p>
        </p:txBody>
      </p:sp>
      <p:pic>
        <p:nvPicPr>
          <p:cNvPr id="5" name="Picture 2" descr="http://mpic.tiankong.com/f71/60a/f7160a283933a84c606186397988b1cb/640.jpg@67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5" y="2193708"/>
            <a:ext cx="4052611" cy="2268252"/>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E6760127-0BF9-482C-B4E2-A66CA4E6A47C}"/>
              </a:ext>
            </a:extLst>
          </p:cNvPr>
          <p:cNvSpPr>
            <a:spLocks noGrp="1"/>
          </p:cNvSpPr>
          <p:nvPr>
            <p:ph type="sldNum" sz="quarter" idx="12"/>
          </p:nvPr>
        </p:nvSpPr>
        <p:spPr/>
        <p:txBody>
          <a:bodyPr/>
          <a:lstStyle/>
          <a:p>
            <a:fld id="{1EB0708C-BAB9-4629-971A-74C368D96A58}" type="slidenum">
              <a:rPr lang="zh-CN" altLang="en-US" smtClean="0">
                <a:solidFill>
                  <a:prstClr val="black">
                    <a:tint val="75000"/>
                  </a:prstClr>
                </a:solidFill>
              </a:rPr>
              <a:pPr/>
              <a:t>50</a:t>
            </a:fld>
            <a:endParaRPr lang="zh-CN" altLang="en-US" dirty="0">
              <a:solidFill>
                <a:prstClr val="black">
                  <a:tint val="75000"/>
                </a:prstClr>
              </a:solidFill>
            </a:endParaRPr>
          </a:p>
        </p:txBody>
      </p:sp>
    </p:spTree>
    <p:extLst>
      <p:ext uri="{BB962C8B-B14F-4D97-AF65-F5344CB8AC3E}">
        <p14:creationId xmlns:p14="http://schemas.microsoft.com/office/powerpoint/2010/main" val="216678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6</a:t>
            </a:fld>
            <a:endParaRPr lang="en-US" altLang="zh-CN"/>
          </a:p>
        </p:txBody>
      </p:sp>
      <p:sp>
        <p:nvSpPr>
          <p:cNvPr id="4" name="Rectangle 2">
            <a:extLst>
              <a:ext uri="{FF2B5EF4-FFF2-40B4-BE49-F238E27FC236}">
                <a16:creationId xmlns:a16="http://schemas.microsoft.com/office/drawing/2014/main" id="{7641A6B2-886D-A227-2B7B-D15A4F247C9A}"/>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ltLang="zh-CN" sz="4000" b="1" dirty="0">
                <a:solidFill>
                  <a:srgbClr val="3333CC"/>
                </a:solidFill>
                <a:latin typeface="微软雅黑" panose="020B0503020204020204" pitchFamily="34" charset="-122"/>
                <a:ea typeface="微软雅黑" panose="020B0503020204020204" pitchFamily="34" charset="-122"/>
              </a:rPr>
              <a:t>1</a:t>
            </a:r>
            <a:r>
              <a:rPr lang="zh-CN" altLang="en-US" sz="4000" b="1" dirty="0">
                <a:solidFill>
                  <a:srgbClr val="3333CC"/>
                </a:solidFill>
                <a:latin typeface="微软雅黑" panose="020B0503020204020204" pitchFamily="34" charset="-122"/>
                <a:ea typeface="微软雅黑" panose="020B0503020204020204" pitchFamily="34" charset="-122"/>
              </a:rPr>
              <a:t>、频域法测试系统或环节的频率特性</a:t>
            </a:r>
          </a:p>
        </p:txBody>
      </p:sp>
      <p:sp>
        <p:nvSpPr>
          <p:cNvPr id="9" name="文本框 8">
            <a:extLst>
              <a:ext uri="{FF2B5EF4-FFF2-40B4-BE49-F238E27FC236}">
                <a16:creationId xmlns:a16="http://schemas.microsoft.com/office/drawing/2014/main" id="{FD43C8DE-2B4B-2DC3-310D-A31856CB6539}"/>
              </a:ext>
            </a:extLst>
          </p:cNvPr>
          <p:cNvSpPr txBox="1"/>
          <p:nvPr/>
        </p:nvSpPr>
        <p:spPr>
          <a:xfrm>
            <a:off x="622585" y="1324178"/>
            <a:ext cx="8053871" cy="2246769"/>
          </a:xfrm>
          <a:prstGeom prst="rect">
            <a:avLst/>
          </a:prstGeom>
          <a:noFill/>
          <a:ln w="25400">
            <a:noFill/>
          </a:ln>
        </p:spPr>
        <p:txBody>
          <a:bodyPr wrap="square">
            <a:spAutoFit/>
          </a:bodyPr>
          <a:lstStyle/>
          <a:p>
            <a:pPr marL="342900" indent="-342900" algn="just">
              <a:buFont typeface="Wingdings" panose="05000000000000000000" pitchFamily="2" charset="2"/>
              <a:buChar char="n"/>
            </a:pPr>
            <a:r>
              <a:rPr lang="zh-CN" altLang="en-US" sz="2000" dirty="0">
                <a:effectLst/>
                <a:latin typeface="Arial" panose="020B0604020202020204" pitchFamily="34" charset="0"/>
                <a:ea typeface="宋体" panose="02010600030101010101" pitchFamily="2" charset="-122"/>
                <a:cs typeface="Arial" panose="020B0604020202020204" pitchFamily="34" charset="0"/>
              </a:rPr>
              <a:t>首先根据环节理想的对数幅频特性渐近线的转折频率和谐振峰值，确定输入正弦信号的频率变化范围和测试点，通常取转折频率</a:t>
            </a:r>
            <a:r>
              <a:rPr lang="en-US" altLang="zh-CN" sz="2000" dirty="0">
                <a:effectLst/>
                <a:latin typeface="Arial" panose="020B0604020202020204" pitchFamily="34" charset="0"/>
                <a:ea typeface="宋体" panose="02010600030101010101" pitchFamily="2" charset="-122"/>
                <a:cs typeface="Arial" panose="020B0604020202020204" pitchFamily="34" charset="0"/>
              </a:rPr>
              <a:t>1/10</a:t>
            </a:r>
            <a:r>
              <a:rPr lang="zh-CN" altLang="en-US" sz="2000" dirty="0">
                <a:effectLst/>
                <a:latin typeface="Arial" panose="020B0604020202020204" pitchFamily="34" charset="0"/>
                <a:ea typeface="宋体" panose="02010600030101010101" pitchFamily="2" charset="-122"/>
                <a:cs typeface="Arial" panose="020B0604020202020204" pitchFamily="34" charset="0"/>
              </a:rPr>
              <a:t>左右的频率作为开始测试的最低频率，取</a:t>
            </a:r>
            <a:r>
              <a:rPr lang="en-US" altLang="zh-CN" sz="2000" dirty="0">
                <a:effectLst/>
                <a:latin typeface="Arial" panose="020B0604020202020204" pitchFamily="34" charset="0"/>
                <a:ea typeface="宋体" panose="02010600030101010101" pitchFamily="2" charset="-122"/>
                <a:cs typeface="Arial" panose="020B0604020202020204" pitchFamily="34" charset="0"/>
              </a:rPr>
              <a:t>10</a:t>
            </a:r>
            <a:r>
              <a:rPr lang="zh-CN" altLang="en-US" sz="2000" dirty="0">
                <a:effectLst/>
                <a:latin typeface="Arial" panose="020B0604020202020204" pitchFamily="34" charset="0"/>
                <a:ea typeface="宋体" panose="02010600030101010101" pitchFamily="2" charset="-122"/>
                <a:cs typeface="Arial" panose="020B0604020202020204" pitchFamily="34" charset="0"/>
              </a:rPr>
              <a:t>倍转折频率左右的频率为终止测试的最高频率。在峰值频率和转折频率附近，应多测几个点。对于大时间常数的系统，宜选取较低频的正弦信号，一般取的频率范围为</a:t>
            </a:r>
            <a:r>
              <a:rPr lang="en-US" altLang="zh-CN" sz="2000" dirty="0">
                <a:effectLst/>
                <a:latin typeface="Arial" panose="020B0604020202020204" pitchFamily="34" charset="0"/>
                <a:ea typeface="宋体" panose="02010600030101010101" pitchFamily="2" charset="-122"/>
                <a:cs typeface="Arial" panose="020B0604020202020204" pitchFamily="34" charset="0"/>
              </a:rPr>
              <a:t>0.01—10Hz</a:t>
            </a:r>
            <a:r>
              <a:rPr lang="zh-CN" altLang="en-US" sz="2000" dirty="0">
                <a:effectLst/>
                <a:latin typeface="Arial" panose="020B0604020202020204" pitchFamily="34" charset="0"/>
                <a:ea typeface="宋体" panose="02010600030101010101" pitchFamily="2" charset="-122"/>
                <a:cs typeface="Arial" panose="020B0604020202020204" pitchFamily="34" charset="0"/>
              </a:rPr>
              <a:t>；对于小时间常数的系统，宜选取频率较高的正弦信号。</a:t>
            </a:r>
            <a:endParaRPr lang="zh-CN" altLang="en-US" sz="2000" dirty="0"/>
          </a:p>
        </p:txBody>
      </p:sp>
      <p:pic>
        <p:nvPicPr>
          <p:cNvPr id="2" name="Picture 2">
            <a:extLst>
              <a:ext uri="{FF2B5EF4-FFF2-40B4-BE49-F238E27FC236}">
                <a16:creationId xmlns:a16="http://schemas.microsoft.com/office/drawing/2014/main" id="{B30814A1-F9A5-4B20-DAB9-095273B8F8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9329" y="3558243"/>
            <a:ext cx="6465341" cy="138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614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7</a:t>
            </a:fld>
            <a:endParaRPr lang="en-US" altLang="zh-CN"/>
          </a:p>
        </p:txBody>
      </p:sp>
      <p:sp>
        <p:nvSpPr>
          <p:cNvPr id="4" name="Rectangle 2">
            <a:extLst>
              <a:ext uri="{FF2B5EF4-FFF2-40B4-BE49-F238E27FC236}">
                <a16:creationId xmlns:a16="http://schemas.microsoft.com/office/drawing/2014/main" id="{7641A6B2-886D-A227-2B7B-D15A4F247C9A}"/>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ltLang="zh-CN" sz="4000" b="1" dirty="0">
                <a:solidFill>
                  <a:srgbClr val="3333CC"/>
                </a:solidFill>
                <a:latin typeface="微软雅黑" panose="020B0503020204020204" pitchFamily="34" charset="-122"/>
                <a:ea typeface="微软雅黑" panose="020B0503020204020204" pitchFamily="34" charset="-122"/>
              </a:rPr>
              <a:t>1</a:t>
            </a:r>
            <a:r>
              <a:rPr lang="zh-CN" altLang="en-US" sz="4000" b="1" dirty="0">
                <a:solidFill>
                  <a:srgbClr val="3333CC"/>
                </a:solidFill>
                <a:latin typeface="微软雅黑" panose="020B0503020204020204" pitchFamily="34" charset="-122"/>
                <a:ea typeface="微软雅黑" panose="020B0503020204020204" pitchFamily="34" charset="-122"/>
              </a:rPr>
              <a:t>、频域法测试系统或环节的频率特性</a:t>
            </a:r>
          </a:p>
        </p:txBody>
      </p:sp>
      <p:sp>
        <p:nvSpPr>
          <p:cNvPr id="9" name="文本框 8">
            <a:extLst>
              <a:ext uri="{FF2B5EF4-FFF2-40B4-BE49-F238E27FC236}">
                <a16:creationId xmlns:a16="http://schemas.microsoft.com/office/drawing/2014/main" id="{FD43C8DE-2B4B-2DC3-310D-A31856CB6539}"/>
              </a:ext>
            </a:extLst>
          </p:cNvPr>
          <p:cNvSpPr txBox="1"/>
          <p:nvPr/>
        </p:nvSpPr>
        <p:spPr>
          <a:xfrm>
            <a:off x="622585" y="1324178"/>
            <a:ext cx="8053871" cy="1938992"/>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000" dirty="0">
                <a:effectLst/>
                <a:latin typeface="Arial" panose="020B0604020202020204" pitchFamily="34" charset="0"/>
                <a:ea typeface="宋体" panose="02010600030101010101" pitchFamily="2" charset="-122"/>
                <a:cs typeface="Arial" panose="020B0604020202020204" pitchFamily="34" charset="0"/>
              </a:rPr>
              <a:t>由于物理系统可能有某些非线性元件存在，测试输入正弦信号幅值的大小也应正确选取。如果输入信号的幅值过大，将使系统饱和；如果输入信号的幅值过小，假如系统中含有死区非线性特性时，就会使实验结果有误差，导致频率响应实验数据错误。因此在实验时，应认真观察输出信号的波形是否失真，保证实验过程系统工作在线性范围内。</a:t>
            </a:r>
            <a:endParaRPr lang="zh-CN" altLang="en-US" sz="2000" dirty="0"/>
          </a:p>
        </p:txBody>
      </p:sp>
      <p:pic>
        <p:nvPicPr>
          <p:cNvPr id="2" name="Picture 2">
            <a:extLst>
              <a:ext uri="{FF2B5EF4-FFF2-40B4-BE49-F238E27FC236}">
                <a16:creationId xmlns:a16="http://schemas.microsoft.com/office/drawing/2014/main" id="{837B949F-FFA4-0E5F-F142-1F28769E3A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3166598"/>
            <a:ext cx="6465341" cy="165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619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8</a:t>
            </a:fld>
            <a:endParaRPr lang="en-US" altLang="zh-CN"/>
          </a:p>
        </p:txBody>
      </p:sp>
      <p:sp>
        <p:nvSpPr>
          <p:cNvPr id="4" name="Rectangle 2">
            <a:extLst>
              <a:ext uri="{FF2B5EF4-FFF2-40B4-BE49-F238E27FC236}">
                <a16:creationId xmlns:a16="http://schemas.microsoft.com/office/drawing/2014/main" id="{7641A6B2-886D-A227-2B7B-D15A4F247C9A}"/>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ltLang="zh-CN" sz="4000" b="1" dirty="0">
                <a:solidFill>
                  <a:srgbClr val="3333CC"/>
                </a:solidFill>
                <a:latin typeface="微软雅黑" panose="020B0503020204020204" pitchFamily="34" charset="-122"/>
                <a:ea typeface="微软雅黑" panose="020B0503020204020204" pitchFamily="34" charset="-122"/>
              </a:rPr>
              <a:t>2</a:t>
            </a:r>
            <a:r>
              <a:rPr lang="zh-CN" altLang="en-US" sz="4000" b="1" dirty="0">
                <a:solidFill>
                  <a:srgbClr val="3333CC"/>
                </a:solidFill>
                <a:latin typeface="微软雅黑" panose="020B0503020204020204" pitchFamily="34" charset="-122"/>
                <a:ea typeface="微软雅黑" panose="020B0503020204020204" pitchFamily="34" charset="-122"/>
              </a:rPr>
              <a:t>、由实验频率特性确定最小相位传递函数</a:t>
            </a:r>
          </a:p>
        </p:txBody>
      </p:sp>
      <p:sp>
        <p:nvSpPr>
          <p:cNvPr id="9" name="文本框 8">
            <a:extLst>
              <a:ext uri="{FF2B5EF4-FFF2-40B4-BE49-F238E27FC236}">
                <a16:creationId xmlns:a16="http://schemas.microsoft.com/office/drawing/2014/main" id="{FD43C8DE-2B4B-2DC3-310D-A31856CB6539}"/>
              </a:ext>
            </a:extLst>
          </p:cNvPr>
          <p:cNvSpPr txBox="1"/>
          <p:nvPr/>
        </p:nvSpPr>
        <p:spPr>
          <a:xfrm>
            <a:off x="622585" y="1324178"/>
            <a:ext cx="8053871" cy="830997"/>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400" dirty="0">
                <a:effectLst/>
                <a:latin typeface="Arial" panose="020B0604020202020204" pitchFamily="34" charset="0"/>
                <a:ea typeface="宋体" panose="02010600030101010101" pitchFamily="2" charset="-122"/>
                <a:cs typeface="Arial" panose="020B0604020202020204" pitchFamily="34" charset="0"/>
              </a:rPr>
              <a:t>根据实验测试数据绘制系统开环频率特性，然后确定系统开环传递函数，步骤如下：</a:t>
            </a:r>
            <a:endParaRPr lang="zh-CN" altLang="en-US" sz="2400" dirty="0"/>
          </a:p>
        </p:txBody>
      </p:sp>
      <p:pic>
        <p:nvPicPr>
          <p:cNvPr id="3" name="图片 2">
            <a:extLst>
              <a:ext uri="{FF2B5EF4-FFF2-40B4-BE49-F238E27FC236}">
                <a16:creationId xmlns:a16="http://schemas.microsoft.com/office/drawing/2014/main" id="{2B12082B-8FC4-1219-3206-366A00FB9E43}"/>
              </a:ext>
            </a:extLst>
          </p:cNvPr>
          <p:cNvPicPr>
            <a:picLocks noChangeAspect="1"/>
          </p:cNvPicPr>
          <p:nvPr/>
        </p:nvPicPr>
        <p:blipFill>
          <a:blip r:embed="rId2"/>
          <a:stretch>
            <a:fillRect/>
          </a:stretch>
        </p:blipFill>
        <p:spPr>
          <a:xfrm>
            <a:off x="1046205" y="2335009"/>
            <a:ext cx="7051590" cy="2465591"/>
          </a:xfrm>
          <a:prstGeom prst="rect">
            <a:avLst/>
          </a:prstGeom>
        </p:spPr>
      </p:pic>
    </p:spTree>
    <p:extLst>
      <p:ext uri="{BB962C8B-B14F-4D97-AF65-F5344CB8AC3E}">
        <p14:creationId xmlns:p14="http://schemas.microsoft.com/office/powerpoint/2010/main" val="2563609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18FBF35-6DBF-7649-922C-D972D9D89141}"/>
              </a:ext>
            </a:extLst>
          </p:cNvPr>
          <p:cNvSpPr>
            <a:spLocks noGrp="1"/>
          </p:cNvSpPr>
          <p:nvPr>
            <p:ph type="sldNum" sz="quarter" idx="12"/>
          </p:nvPr>
        </p:nvSpPr>
        <p:spPr/>
        <p:txBody>
          <a:bodyPr/>
          <a:lstStyle/>
          <a:p>
            <a:fld id="{D2D75B5F-B1CF-4E91-A04E-D39648BDF170}" type="slidenum">
              <a:rPr lang="en-US" altLang="zh-CN" smtClean="0"/>
              <a:pPr/>
              <a:t>9</a:t>
            </a:fld>
            <a:endParaRPr lang="en-US" altLang="zh-CN"/>
          </a:p>
        </p:txBody>
      </p:sp>
      <p:sp>
        <p:nvSpPr>
          <p:cNvPr id="4" name="Rectangle 2">
            <a:extLst>
              <a:ext uri="{FF2B5EF4-FFF2-40B4-BE49-F238E27FC236}">
                <a16:creationId xmlns:a16="http://schemas.microsoft.com/office/drawing/2014/main" id="{7641A6B2-886D-A227-2B7B-D15A4F247C9A}"/>
              </a:ext>
            </a:extLst>
          </p:cNvPr>
          <p:cNvSpPr txBox="1">
            <a:spLocks noChangeArrowheads="1"/>
          </p:cNvSpPr>
          <p:nvPr/>
        </p:nvSpPr>
        <p:spPr>
          <a:xfrm>
            <a:off x="899592" y="342900"/>
            <a:ext cx="7920880" cy="85725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altLang="zh-CN" sz="4000" b="1" dirty="0">
                <a:solidFill>
                  <a:srgbClr val="3333CC"/>
                </a:solidFill>
                <a:latin typeface="微软雅黑" panose="020B0503020204020204" pitchFamily="34" charset="-122"/>
                <a:ea typeface="微软雅黑" panose="020B0503020204020204" pitchFamily="34" charset="-122"/>
              </a:rPr>
              <a:t>2</a:t>
            </a:r>
            <a:r>
              <a:rPr lang="zh-CN" altLang="en-US" sz="4000" b="1" dirty="0">
                <a:solidFill>
                  <a:srgbClr val="3333CC"/>
                </a:solidFill>
                <a:latin typeface="微软雅黑" panose="020B0503020204020204" pitchFamily="34" charset="-122"/>
                <a:ea typeface="微软雅黑" panose="020B0503020204020204" pitchFamily="34" charset="-122"/>
              </a:rPr>
              <a:t>、由实验频率特性确定最小相位传递函数</a:t>
            </a:r>
          </a:p>
        </p:txBody>
      </p:sp>
      <p:sp>
        <p:nvSpPr>
          <p:cNvPr id="9" name="文本框 8">
            <a:extLst>
              <a:ext uri="{FF2B5EF4-FFF2-40B4-BE49-F238E27FC236}">
                <a16:creationId xmlns:a16="http://schemas.microsoft.com/office/drawing/2014/main" id="{FD43C8DE-2B4B-2DC3-310D-A31856CB6539}"/>
              </a:ext>
            </a:extLst>
          </p:cNvPr>
          <p:cNvSpPr txBox="1"/>
          <p:nvPr/>
        </p:nvSpPr>
        <p:spPr>
          <a:xfrm>
            <a:off x="622585" y="1324178"/>
            <a:ext cx="8053871" cy="830997"/>
          </a:xfrm>
          <a:prstGeom prst="rect">
            <a:avLst/>
          </a:prstGeom>
          <a:noFill/>
          <a:ln w="25400">
            <a:noFill/>
          </a:ln>
        </p:spPr>
        <p:txBody>
          <a:bodyPr wrap="square">
            <a:spAutoFit/>
          </a:bodyPr>
          <a:lstStyle/>
          <a:p>
            <a:pPr marL="342900" indent="-342900">
              <a:buFont typeface="Wingdings" panose="05000000000000000000" pitchFamily="2" charset="2"/>
              <a:buChar char="n"/>
            </a:pPr>
            <a:r>
              <a:rPr lang="zh-CN" altLang="en-US" sz="2400" dirty="0">
                <a:effectLst/>
                <a:latin typeface="Arial" panose="020B0604020202020204" pitchFamily="34" charset="0"/>
                <a:ea typeface="宋体" panose="02010600030101010101" pitchFamily="2" charset="-122"/>
                <a:cs typeface="Arial" panose="020B0604020202020204" pitchFamily="34" charset="0"/>
              </a:rPr>
              <a:t>根据实验测试数据绘制系统开环频率特性，然后确定系统开环传递函数，步骤如下：</a:t>
            </a:r>
            <a:endParaRPr lang="zh-CN" altLang="en-US" sz="2400" dirty="0"/>
          </a:p>
        </p:txBody>
      </p:sp>
      <p:pic>
        <p:nvPicPr>
          <p:cNvPr id="6" name="图片 5">
            <a:extLst>
              <a:ext uri="{FF2B5EF4-FFF2-40B4-BE49-F238E27FC236}">
                <a16:creationId xmlns:a16="http://schemas.microsoft.com/office/drawing/2014/main" id="{726464E4-821C-5CF5-F3C7-D62DB9960817}"/>
              </a:ext>
            </a:extLst>
          </p:cNvPr>
          <p:cNvPicPr>
            <a:picLocks noChangeAspect="1"/>
          </p:cNvPicPr>
          <p:nvPr/>
        </p:nvPicPr>
        <p:blipFill>
          <a:blip r:embed="rId2"/>
          <a:stretch>
            <a:fillRect/>
          </a:stretch>
        </p:blipFill>
        <p:spPr>
          <a:xfrm>
            <a:off x="1547664" y="2056892"/>
            <a:ext cx="6048672" cy="2957585"/>
          </a:xfrm>
          <a:prstGeom prst="rect">
            <a:avLst/>
          </a:prstGeom>
        </p:spPr>
      </p:pic>
    </p:spTree>
    <p:extLst>
      <p:ext uri="{BB962C8B-B14F-4D97-AF65-F5344CB8AC3E}">
        <p14:creationId xmlns:p14="http://schemas.microsoft.com/office/powerpoint/2010/main" val="3801964120"/>
      </p:ext>
    </p:extLst>
  </p:cSld>
  <p:clrMapOvr>
    <a:masterClrMapping/>
  </p:clrMapOvr>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Default Design">
      <a:majorFont>
        <a:latin typeface="Arial"/>
        <a:ea typeface="Arial"/>
        <a:cs typeface="Arial"/>
      </a:majorFont>
      <a:minorFont>
        <a:latin typeface="Helvetica"/>
        <a:ea typeface="Helvetica"/>
        <a:cs typeface="Helvetica"/>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7130</TotalTime>
  <Words>1367</Words>
  <Application>Microsoft Office PowerPoint</Application>
  <PresentationFormat>全屏显示(16:9)</PresentationFormat>
  <Paragraphs>201</Paragraphs>
  <Slides>50</Slides>
  <Notes>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50</vt:i4>
      </vt:variant>
    </vt:vector>
  </HeadingPairs>
  <TitlesOfParts>
    <vt:vector size="62" baseType="lpstr">
      <vt:lpstr>黑体</vt:lpstr>
      <vt:lpstr>宋体</vt:lpstr>
      <vt:lpstr>微软雅黑</vt:lpstr>
      <vt:lpstr>Arial</vt:lpstr>
      <vt:lpstr>Calibri</vt:lpstr>
      <vt:lpstr>Helvetica</vt:lpstr>
      <vt:lpstr>Times New Roman</vt:lpstr>
      <vt:lpstr>Verdana</vt:lpstr>
      <vt:lpstr>Wingdings</vt:lpstr>
      <vt:lpstr>Default Design</vt:lpstr>
      <vt:lpstr>自定义设计方案</vt:lpstr>
      <vt:lpstr>Equation</vt:lpstr>
      <vt:lpstr>PowerPoint 演示文稿</vt:lpstr>
      <vt:lpstr>1. 实验目的</vt:lpstr>
      <vt:lpstr>2.实验任务/要求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5.实验步骤</vt:lpstr>
      <vt:lpstr>6.实验报告要求</vt:lpstr>
      <vt:lpstr>7.拓展思考</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 能 控 制</dc:title>
  <dc:creator>微软用户</dc:creator>
  <cp:lastModifiedBy>changyicheng chang</cp:lastModifiedBy>
  <cp:revision>526</cp:revision>
  <cp:lastPrinted>2022-09-01T02:31:29Z</cp:lastPrinted>
  <dcterms:created xsi:type="dcterms:W3CDTF">2009-07-20T06:04:00Z</dcterms:created>
  <dcterms:modified xsi:type="dcterms:W3CDTF">2024-10-22T11:50:45Z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